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sldIdLst>
    <p:sldId id="259" r:id="rId2"/>
    <p:sldId id="260" r:id="rId3"/>
  </p:sldIdLst>
  <p:sldSz cx="7775575" cy="10907713"/>
  <p:notesSz cx="6669088"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0B5395"/>
    <a:srgbClr val="DEEBF7"/>
    <a:srgbClr val="F6E967"/>
    <a:srgbClr val="F4A300"/>
    <a:srgbClr val="000000"/>
    <a:srgbClr val="1F4E79"/>
    <a:srgbClr val="3F64A8"/>
    <a:srgbClr val="FAC900"/>
    <a:srgbClr val="E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p:scale>
          <a:sx n="100" d="100"/>
          <a:sy n="100" d="100"/>
        </p:scale>
        <p:origin x="1406" y="58"/>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9543"/>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3817"/>
            </a:lvl1pPr>
            <a:lvl2pPr marL="727174" indent="0" algn="ctr">
              <a:buNone/>
              <a:defRPr sz="3182"/>
            </a:lvl2pPr>
            <a:lvl3pPr marL="1454349" indent="0" algn="ctr">
              <a:buNone/>
              <a:defRPr sz="2863"/>
            </a:lvl3pPr>
            <a:lvl4pPr marL="2181522" indent="0" algn="ctr">
              <a:buNone/>
              <a:defRPr sz="2545"/>
            </a:lvl4pPr>
            <a:lvl5pPr marL="2908696" indent="0" algn="ctr">
              <a:buNone/>
              <a:defRPr sz="2545"/>
            </a:lvl5pPr>
            <a:lvl6pPr marL="3635871" indent="0" algn="ctr">
              <a:buNone/>
              <a:defRPr sz="2545"/>
            </a:lvl6pPr>
            <a:lvl7pPr marL="4363045" indent="0" algn="ctr">
              <a:buNone/>
              <a:defRPr sz="2545"/>
            </a:lvl7pPr>
            <a:lvl8pPr marL="5090220" indent="0" algn="ctr">
              <a:buNone/>
              <a:defRPr sz="2545"/>
            </a:lvl8pPr>
            <a:lvl9pPr marL="5817393" indent="0" algn="ctr">
              <a:buNone/>
              <a:defRPr sz="254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4500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305632" y="1570510"/>
            <a:ext cx="3910177" cy="2762951"/>
          </a:xfrm>
          <a:solidFill>
            <a:schemeClr val="bg1">
              <a:lumMod val="75000"/>
            </a:schemeClr>
          </a:solidFill>
        </p:spPr>
        <p:txBody>
          <a:bodyPr anchor="ctr">
            <a:normAutofit/>
          </a:bodyPr>
          <a:lstStyle>
            <a:lvl1pPr marL="0" indent="0">
              <a:buNone/>
              <a:defRPr sz="1200"/>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dirty="0"/>
              <a:t>写真をいれてください。</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
        <p:nvSpPr>
          <p:cNvPr id="9" name="図プレースホルダー 8"/>
          <p:cNvSpPr>
            <a:spLocks noGrp="1"/>
          </p:cNvSpPr>
          <p:nvPr>
            <p:ph type="pic" sz="quarter" idx="13" hasCustomPrompt="1"/>
          </p:nvPr>
        </p:nvSpPr>
        <p:spPr>
          <a:xfrm>
            <a:off x="3305175" y="4651374"/>
            <a:ext cx="3909600" cy="2764800"/>
          </a:xfrm>
          <a:solidFill>
            <a:schemeClr val="bg1">
              <a:lumMod val="75000"/>
            </a:schemeClr>
          </a:solidFill>
        </p:spPr>
        <p:txBody>
          <a:bodyPr anchor="ctr">
            <a:normAutofit/>
          </a:bodyPr>
          <a:lstStyle>
            <a:lvl1pPr marL="0" indent="0">
              <a:buNone/>
              <a:defRPr sz="1200"/>
            </a:lvl1pPr>
          </a:lstStyle>
          <a:p>
            <a:r>
              <a:rPr kumimoji="1" lang="ja-JP" altLang="en-US" dirty="0"/>
              <a:t>写真をいれてください。</a:t>
            </a:r>
          </a:p>
        </p:txBody>
      </p:sp>
    </p:spTree>
    <p:extLst>
      <p:ext uri="{BB962C8B-B14F-4D97-AF65-F5344CB8AC3E}">
        <p14:creationId xmlns:p14="http://schemas.microsoft.com/office/powerpoint/2010/main" val="173261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2472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6"/>
            <a:ext cx="1676609" cy="924378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6"/>
            <a:ext cx="4932630" cy="924378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5963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177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954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3817">
                <a:solidFill>
                  <a:schemeClr val="tx1"/>
                </a:solidFill>
              </a:defRPr>
            </a:lvl1pPr>
            <a:lvl2pPr marL="727174" indent="0">
              <a:buNone/>
              <a:defRPr sz="3182">
                <a:solidFill>
                  <a:schemeClr val="tx1">
                    <a:tint val="75000"/>
                  </a:schemeClr>
                </a:solidFill>
              </a:defRPr>
            </a:lvl2pPr>
            <a:lvl3pPr marL="1454349" indent="0">
              <a:buNone/>
              <a:defRPr sz="2863">
                <a:solidFill>
                  <a:schemeClr val="tx1">
                    <a:tint val="75000"/>
                  </a:schemeClr>
                </a:solidFill>
              </a:defRPr>
            </a:lvl3pPr>
            <a:lvl4pPr marL="2181522" indent="0">
              <a:buNone/>
              <a:defRPr sz="2545">
                <a:solidFill>
                  <a:schemeClr val="tx1">
                    <a:tint val="75000"/>
                  </a:schemeClr>
                </a:solidFill>
              </a:defRPr>
            </a:lvl4pPr>
            <a:lvl5pPr marL="2908696" indent="0">
              <a:buNone/>
              <a:defRPr sz="2545">
                <a:solidFill>
                  <a:schemeClr val="tx1">
                    <a:tint val="75000"/>
                  </a:schemeClr>
                </a:solidFill>
              </a:defRPr>
            </a:lvl5pPr>
            <a:lvl6pPr marL="3635871" indent="0">
              <a:buNone/>
              <a:defRPr sz="2545">
                <a:solidFill>
                  <a:schemeClr val="tx1">
                    <a:tint val="75000"/>
                  </a:schemeClr>
                </a:solidFill>
              </a:defRPr>
            </a:lvl6pPr>
            <a:lvl7pPr marL="4363045" indent="0">
              <a:buNone/>
              <a:defRPr sz="2545">
                <a:solidFill>
                  <a:schemeClr val="tx1">
                    <a:tint val="75000"/>
                  </a:schemeClr>
                </a:solidFill>
              </a:defRPr>
            </a:lvl7pPr>
            <a:lvl8pPr marL="5090220" indent="0">
              <a:buNone/>
              <a:defRPr sz="2545">
                <a:solidFill>
                  <a:schemeClr val="tx1">
                    <a:tint val="75000"/>
                  </a:schemeClr>
                </a:solidFill>
              </a:defRPr>
            </a:lvl8pPr>
            <a:lvl9pPr marL="5817393" indent="0">
              <a:buNone/>
              <a:defRPr sz="254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376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4"/>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4"/>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0143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5" y="2673906"/>
            <a:ext cx="32894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4" name="Content Placeholder 3"/>
          <p:cNvSpPr>
            <a:spLocks noGrp="1"/>
          </p:cNvSpPr>
          <p:nvPr>
            <p:ph sz="half" idx="2"/>
          </p:nvPr>
        </p:nvSpPr>
        <p:spPr>
          <a:xfrm>
            <a:off x="535585" y="3984346"/>
            <a:ext cx="3289432" cy="5860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6" y="2673906"/>
            <a:ext cx="33056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6" name="Content Placeholder 5"/>
          <p:cNvSpPr>
            <a:spLocks noGrp="1"/>
          </p:cNvSpPr>
          <p:nvPr>
            <p:ph sz="quarter" idx="4"/>
          </p:nvPr>
        </p:nvSpPr>
        <p:spPr>
          <a:xfrm>
            <a:off x="3936386" y="3984346"/>
            <a:ext cx="3305632" cy="5860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75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4815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566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0"/>
            <a:ext cx="3936385" cy="7751546"/>
          </a:xfrm>
        </p:spPr>
        <p:txBody>
          <a:bodyPr/>
          <a:lstStyle>
            <a:lvl1pPr>
              <a:defRPr sz="5089"/>
            </a:lvl1pPr>
            <a:lvl2pPr>
              <a:defRPr sz="4454"/>
            </a:lvl2pPr>
            <a:lvl3pPr>
              <a:defRPr sz="3817"/>
            </a:lvl3pPr>
            <a:lvl4pPr>
              <a:defRPr sz="3182"/>
            </a:lvl4pPr>
            <a:lvl5pPr>
              <a:defRPr sz="3182"/>
            </a:lvl5pPr>
            <a:lvl6pPr>
              <a:defRPr sz="3182"/>
            </a:lvl6pPr>
            <a:lvl7pPr>
              <a:defRPr sz="3182"/>
            </a:lvl7pPr>
            <a:lvl8pPr>
              <a:defRPr sz="3182"/>
            </a:lvl8pPr>
            <a:lvl9pPr>
              <a:defRPr sz="318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93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0"/>
            <a:ext cx="3936385" cy="7751546"/>
          </a:xfrm>
        </p:spPr>
        <p:txBody>
          <a:bodyPr anchor="t"/>
          <a:lstStyle>
            <a:lvl1pPr marL="0" indent="0">
              <a:buNone/>
              <a:defRPr sz="5089"/>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807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4"/>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7"/>
            <a:ext cx="1749504" cy="580734"/>
          </a:xfrm>
          <a:prstGeom prst="rect">
            <a:avLst/>
          </a:prstGeom>
        </p:spPr>
        <p:txBody>
          <a:bodyPr vert="horz" lIns="91440" tIns="45720" rIns="91440" bIns="45720" rtlCol="0" anchor="ctr"/>
          <a:lstStyle>
            <a:lvl1pPr algn="l">
              <a:defRPr sz="1909">
                <a:solidFill>
                  <a:schemeClr val="tx1">
                    <a:tint val="75000"/>
                  </a:schemeClr>
                </a:solidFill>
              </a:defRPr>
            </a:lvl1pPr>
          </a:lstStyle>
          <a:p>
            <a:fld id="{C764DE79-268F-4C1A-8933-263129D2AF90}" type="datetimeFigureOut">
              <a:rPr lang="en-US" smtClean="0"/>
              <a:pPr/>
              <a:t>10/28/2024</a:t>
            </a:fld>
            <a:endParaRPr lang="en-US" dirty="0"/>
          </a:p>
        </p:txBody>
      </p:sp>
      <p:sp>
        <p:nvSpPr>
          <p:cNvPr id="5" name="Footer Placeholder 4"/>
          <p:cNvSpPr>
            <a:spLocks noGrp="1"/>
          </p:cNvSpPr>
          <p:nvPr>
            <p:ph type="ftr" sz="quarter" idx="3"/>
          </p:nvPr>
        </p:nvSpPr>
        <p:spPr>
          <a:xfrm>
            <a:off x="2575660" y="10109837"/>
            <a:ext cx="2624256" cy="580734"/>
          </a:xfrm>
          <a:prstGeom prst="rect">
            <a:avLst/>
          </a:prstGeom>
        </p:spPr>
        <p:txBody>
          <a:bodyPr vert="horz" lIns="91440" tIns="45720" rIns="91440" bIns="45720" rtlCol="0" anchor="ctr"/>
          <a:lstStyle>
            <a:lvl1pPr algn="ctr">
              <a:defRPr sz="190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1" y="10109837"/>
            <a:ext cx="1749504" cy="580734"/>
          </a:xfrm>
          <a:prstGeom prst="rect">
            <a:avLst/>
          </a:prstGeom>
        </p:spPr>
        <p:txBody>
          <a:bodyPr vert="horz" lIns="91440" tIns="45720" rIns="91440" bIns="45720" rtlCol="0" anchor="ctr"/>
          <a:lstStyle>
            <a:lvl1pPr algn="r">
              <a:defRPr sz="1909">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3475424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6" r:id="rId10"/>
    <p:sldLayoutId id="2147483673" r:id="rId11"/>
    <p:sldLayoutId id="2147483674" r:id="rId12"/>
  </p:sldLayoutIdLst>
  <p:txStyles>
    <p:titleStyle>
      <a:lvl1pPr algn="l" defTabSz="1454349" rtl="0" eaLnBrk="1" latinLnBrk="0" hangingPunct="1">
        <a:lnSpc>
          <a:spcPct val="90000"/>
        </a:lnSpc>
        <a:spcBef>
          <a:spcPct val="0"/>
        </a:spcBef>
        <a:buNone/>
        <a:defRPr kumimoji="1" sz="6999" kern="1200">
          <a:solidFill>
            <a:schemeClr val="tx1"/>
          </a:solidFill>
          <a:latin typeface="+mj-lt"/>
          <a:ea typeface="+mj-ea"/>
          <a:cs typeface="+mj-cs"/>
        </a:defRPr>
      </a:lvl1pPr>
    </p:titleStyle>
    <p:bodyStyle>
      <a:lvl1pPr marL="363588" indent="-363588" algn="l" defTabSz="1454349" rtl="0" eaLnBrk="1" latinLnBrk="0" hangingPunct="1">
        <a:lnSpc>
          <a:spcPct val="90000"/>
        </a:lnSpc>
        <a:spcBef>
          <a:spcPts val="1591"/>
        </a:spcBef>
        <a:buFont typeface="Arial" panose="020B0604020202020204" pitchFamily="34" charset="0"/>
        <a:buChar char="•"/>
        <a:defRPr kumimoji="1" sz="4454" kern="1200">
          <a:solidFill>
            <a:schemeClr val="tx1"/>
          </a:solidFill>
          <a:latin typeface="+mn-lt"/>
          <a:ea typeface="+mn-ea"/>
          <a:cs typeface="+mn-cs"/>
        </a:defRPr>
      </a:lvl1pPr>
      <a:lvl2pPr marL="1090761" indent="-363588" algn="l" defTabSz="1454349" rtl="0" eaLnBrk="1" latinLnBrk="0" hangingPunct="1">
        <a:lnSpc>
          <a:spcPct val="90000"/>
        </a:lnSpc>
        <a:spcBef>
          <a:spcPts val="795"/>
        </a:spcBef>
        <a:buFont typeface="Arial" panose="020B0604020202020204" pitchFamily="34" charset="0"/>
        <a:buChar char="•"/>
        <a:defRPr kumimoji="1" sz="3817" kern="1200">
          <a:solidFill>
            <a:schemeClr val="tx1"/>
          </a:solidFill>
          <a:latin typeface="+mn-lt"/>
          <a:ea typeface="+mn-ea"/>
          <a:cs typeface="+mn-cs"/>
        </a:defRPr>
      </a:lvl2pPr>
      <a:lvl3pPr marL="1817935" indent="-363588" algn="l" defTabSz="1454349" rtl="0" eaLnBrk="1" latinLnBrk="0" hangingPunct="1">
        <a:lnSpc>
          <a:spcPct val="90000"/>
        </a:lnSpc>
        <a:spcBef>
          <a:spcPts val="795"/>
        </a:spcBef>
        <a:buFont typeface="Arial" panose="020B0604020202020204" pitchFamily="34" charset="0"/>
        <a:buChar char="•"/>
        <a:defRPr kumimoji="1" sz="3182" kern="1200">
          <a:solidFill>
            <a:schemeClr val="tx1"/>
          </a:solidFill>
          <a:latin typeface="+mn-lt"/>
          <a:ea typeface="+mn-ea"/>
          <a:cs typeface="+mn-cs"/>
        </a:defRPr>
      </a:lvl3pPr>
      <a:lvl4pPr marL="2545110"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4pPr>
      <a:lvl5pPr marL="3272284"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5pPr>
      <a:lvl6pPr marL="3999457"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6pPr>
      <a:lvl7pPr marL="4726632"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7pPr>
      <a:lvl8pPr marL="5453806"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8pPr>
      <a:lvl9pPr marL="6180981"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9pPr>
    </p:bodyStyle>
    <p:otherStyle>
      <a:defPPr>
        <a:defRPr lang="en-US"/>
      </a:defPPr>
      <a:lvl1pPr marL="0" algn="l" defTabSz="1454349" rtl="0" eaLnBrk="1" latinLnBrk="0" hangingPunct="1">
        <a:defRPr kumimoji="1" sz="2863" kern="1200">
          <a:solidFill>
            <a:schemeClr val="tx1"/>
          </a:solidFill>
          <a:latin typeface="+mn-lt"/>
          <a:ea typeface="+mn-ea"/>
          <a:cs typeface="+mn-cs"/>
        </a:defRPr>
      </a:lvl1pPr>
      <a:lvl2pPr marL="727174" algn="l" defTabSz="1454349" rtl="0" eaLnBrk="1" latinLnBrk="0" hangingPunct="1">
        <a:defRPr kumimoji="1" sz="2863" kern="1200">
          <a:solidFill>
            <a:schemeClr val="tx1"/>
          </a:solidFill>
          <a:latin typeface="+mn-lt"/>
          <a:ea typeface="+mn-ea"/>
          <a:cs typeface="+mn-cs"/>
        </a:defRPr>
      </a:lvl2pPr>
      <a:lvl3pPr marL="1454349" algn="l" defTabSz="1454349" rtl="0" eaLnBrk="1" latinLnBrk="0" hangingPunct="1">
        <a:defRPr kumimoji="1" sz="2863" kern="1200">
          <a:solidFill>
            <a:schemeClr val="tx1"/>
          </a:solidFill>
          <a:latin typeface="+mn-lt"/>
          <a:ea typeface="+mn-ea"/>
          <a:cs typeface="+mn-cs"/>
        </a:defRPr>
      </a:lvl3pPr>
      <a:lvl4pPr marL="2181522" algn="l" defTabSz="1454349" rtl="0" eaLnBrk="1" latinLnBrk="0" hangingPunct="1">
        <a:defRPr kumimoji="1" sz="2863" kern="1200">
          <a:solidFill>
            <a:schemeClr val="tx1"/>
          </a:solidFill>
          <a:latin typeface="+mn-lt"/>
          <a:ea typeface="+mn-ea"/>
          <a:cs typeface="+mn-cs"/>
        </a:defRPr>
      </a:lvl4pPr>
      <a:lvl5pPr marL="2908696" algn="l" defTabSz="1454349" rtl="0" eaLnBrk="1" latinLnBrk="0" hangingPunct="1">
        <a:defRPr kumimoji="1" sz="2863" kern="1200">
          <a:solidFill>
            <a:schemeClr val="tx1"/>
          </a:solidFill>
          <a:latin typeface="+mn-lt"/>
          <a:ea typeface="+mn-ea"/>
          <a:cs typeface="+mn-cs"/>
        </a:defRPr>
      </a:lvl5pPr>
      <a:lvl6pPr marL="3635871" algn="l" defTabSz="1454349" rtl="0" eaLnBrk="1" latinLnBrk="0" hangingPunct="1">
        <a:defRPr kumimoji="1" sz="2863" kern="1200">
          <a:solidFill>
            <a:schemeClr val="tx1"/>
          </a:solidFill>
          <a:latin typeface="+mn-lt"/>
          <a:ea typeface="+mn-ea"/>
          <a:cs typeface="+mn-cs"/>
        </a:defRPr>
      </a:lvl6pPr>
      <a:lvl7pPr marL="4363045" algn="l" defTabSz="1454349" rtl="0" eaLnBrk="1" latinLnBrk="0" hangingPunct="1">
        <a:defRPr kumimoji="1" sz="2863" kern="1200">
          <a:solidFill>
            <a:schemeClr val="tx1"/>
          </a:solidFill>
          <a:latin typeface="+mn-lt"/>
          <a:ea typeface="+mn-ea"/>
          <a:cs typeface="+mn-cs"/>
        </a:defRPr>
      </a:lvl7pPr>
      <a:lvl8pPr marL="5090220" algn="l" defTabSz="1454349" rtl="0" eaLnBrk="1" latinLnBrk="0" hangingPunct="1">
        <a:defRPr kumimoji="1" sz="2863" kern="1200">
          <a:solidFill>
            <a:schemeClr val="tx1"/>
          </a:solidFill>
          <a:latin typeface="+mn-lt"/>
          <a:ea typeface="+mn-ea"/>
          <a:cs typeface="+mn-cs"/>
        </a:defRPr>
      </a:lvl8pPr>
      <a:lvl9pPr marL="5817393" algn="l" defTabSz="1454349" rtl="0" eaLnBrk="1" latinLnBrk="0" hangingPunct="1">
        <a:defRPr kumimoji="1" sz="28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inga.or.jp/"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376545" y="175261"/>
            <a:ext cx="7060575" cy="1508105"/>
          </a:xfrm>
          <a:prstGeom prst="rect">
            <a:avLst/>
          </a:prstGeom>
        </p:spPr>
        <p:txBody>
          <a:bodyPr wrap="square">
            <a:spAutoFit/>
          </a:bodyPr>
          <a:lstStyle/>
          <a:p>
            <a:r>
              <a:rPr lang="ja-JP" altLang="en-US" sz="32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これまでの常識にとらわれない</a:t>
            </a:r>
            <a:endParaRPr lang="en-US" altLang="ja-JP" sz="32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32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民間主導のまちづくり</a:t>
            </a:r>
            <a:endParaRPr lang="en-US" altLang="ja-JP" sz="32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28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～山形市七日町商店街の事例から～</a:t>
            </a:r>
            <a:endParaRPr lang="en-US" altLang="ja-JP" sz="2800" b="1" dirty="0">
              <a:ln w="22225">
                <a:solidFill>
                  <a:schemeClr val="bg1"/>
                </a:solidFill>
                <a:prstDash val="solid"/>
              </a:ln>
              <a:effectLst>
                <a:glow rad="228600">
                  <a:schemeClr val="accent1">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519395" y="1791375"/>
            <a:ext cx="6542238" cy="338554"/>
          </a:xfrm>
          <a:prstGeom prst="rect">
            <a:avLst/>
          </a:prstGeom>
        </p:spPr>
        <p:txBody>
          <a:bodyPr wrap="square">
            <a:spAutoFit/>
          </a:bodyPr>
          <a:lstStyle/>
          <a:p>
            <a:r>
              <a:rPr lang="ja-JP" altLang="en-US" sz="1600" dirty="0">
                <a:effectLst>
                  <a:glow rad="228600">
                    <a:schemeClr val="accent1">
                      <a:satMod val="175000"/>
                      <a:alpha val="40000"/>
                    </a:schemeClr>
                  </a:glow>
                </a:effectLst>
                <a:latin typeface="メイリオ" panose="020B0604030504040204" pitchFamily="50" charset="-128"/>
                <a:ea typeface="メイリオ" panose="020B0604030504040204" pitchFamily="50" charset="-128"/>
              </a:rPr>
              <a:t>主催：岩手県中小企業団体中央会、岩手県商店街振興組合連合会</a:t>
            </a:r>
          </a:p>
        </p:txBody>
      </p:sp>
      <p:sp>
        <p:nvSpPr>
          <p:cNvPr id="41" name="正方形/長方形 40"/>
          <p:cNvSpPr/>
          <p:nvPr/>
        </p:nvSpPr>
        <p:spPr>
          <a:xfrm>
            <a:off x="304399" y="3047340"/>
            <a:ext cx="4253592" cy="707886"/>
          </a:xfrm>
          <a:prstGeom prst="rect">
            <a:avLst/>
          </a:prstGeom>
        </p:spPr>
        <p:txBody>
          <a:bodyPr wrap="square">
            <a:spAutoFit/>
          </a:bodyPr>
          <a:lstStyle/>
          <a:p>
            <a:r>
              <a:rPr lang="en-US" altLang="ja-JP" sz="4000" b="1" dirty="0">
                <a:latin typeface="メイリオ" panose="020B0604030504040204" pitchFamily="50" charset="-128"/>
                <a:ea typeface="メイリオ" panose="020B0604030504040204" pitchFamily="50" charset="-128"/>
              </a:rPr>
              <a:t>11</a:t>
            </a:r>
            <a:r>
              <a:rPr lang="ja-JP" altLang="en-US" sz="4000" b="1" dirty="0">
                <a:latin typeface="メイリオ" panose="020B0604030504040204" pitchFamily="50" charset="-128"/>
                <a:ea typeface="メイリオ" panose="020B0604030504040204" pitchFamily="50" charset="-128"/>
              </a:rPr>
              <a:t>月</a:t>
            </a:r>
            <a:r>
              <a:rPr lang="en-US" altLang="ja-JP" sz="4000" b="1" dirty="0">
                <a:latin typeface="メイリオ" panose="020B0604030504040204" pitchFamily="50" charset="-128"/>
                <a:ea typeface="メイリオ" panose="020B0604030504040204" pitchFamily="50" charset="-128"/>
              </a:rPr>
              <a:t>28</a:t>
            </a:r>
            <a:r>
              <a:rPr lang="ja-JP" altLang="en-US" sz="4000" b="1" dirty="0">
                <a:latin typeface="メイリオ" panose="020B0604030504040204" pitchFamily="50" charset="-128"/>
                <a:ea typeface="メイリオ" panose="020B0604030504040204" pitchFamily="50" charset="-128"/>
              </a:rPr>
              <a:t>日（木）</a:t>
            </a:r>
          </a:p>
        </p:txBody>
      </p:sp>
      <p:sp>
        <p:nvSpPr>
          <p:cNvPr id="42" name="正方形/長方形 41"/>
          <p:cNvSpPr/>
          <p:nvPr/>
        </p:nvSpPr>
        <p:spPr>
          <a:xfrm>
            <a:off x="4003507" y="2951654"/>
            <a:ext cx="3757906" cy="830997"/>
          </a:xfrm>
          <a:prstGeom prst="rect">
            <a:avLst/>
          </a:prstGeom>
        </p:spPr>
        <p:txBody>
          <a:bodyPr wrap="square">
            <a:spAutoFit/>
          </a:bodyPr>
          <a:lstStyle/>
          <a:p>
            <a:r>
              <a:rPr lang="ja-JP" altLang="en-US" sz="4800" dirty="0">
                <a:ea typeface="+mj-ea"/>
              </a:rPr>
              <a:t>1</a:t>
            </a:r>
            <a:r>
              <a:rPr lang="en-US" altLang="ja-JP" sz="4800" dirty="0">
                <a:ea typeface="+mj-ea"/>
              </a:rPr>
              <a:t>4</a:t>
            </a:r>
            <a:r>
              <a:rPr lang="ja-JP" altLang="en-US" sz="4800" dirty="0">
                <a:ea typeface="+mj-ea"/>
              </a:rPr>
              <a:t>:00</a:t>
            </a:r>
            <a:r>
              <a:rPr lang="en-US" altLang="ja-JP" sz="3600" dirty="0">
                <a:ea typeface="+mj-ea"/>
              </a:rPr>
              <a:t>-</a:t>
            </a:r>
            <a:r>
              <a:rPr lang="en-US" altLang="ja-JP" sz="4800" dirty="0">
                <a:ea typeface="+mj-ea"/>
              </a:rPr>
              <a:t>16</a:t>
            </a:r>
            <a:r>
              <a:rPr lang="ja-JP" altLang="en-US" sz="4800" dirty="0">
                <a:ea typeface="+mj-ea"/>
              </a:rPr>
              <a:t>:</a:t>
            </a:r>
            <a:r>
              <a:rPr lang="en-US" altLang="ja-JP" sz="4800" dirty="0">
                <a:ea typeface="+mj-ea"/>
              </a:rPr>
              <a:t>00</a:t>
            </a:r>
            <a:r>
              <a:rPr lang="ja-JP" altLang="en-US" sz="4800" dirty="0">
                <a:ea typeface="+mj-ea"/>
              </a:rPr>
              <a:t>　</a:t>
            </a:r>
          </a:p>
        </p:txBody>
      </p:sp>
      <p:sp>
        <p:nvSpPr>
          <p:cNvPr id="47" name="正方形/長方形 46"/>
          <p:cNvSpPr/>
          <p:nvPr/>
        </p:nvSpPr>
        <p:spPr>
          <a:xfrm>
            <a:off x="524926" y="2712898"/>
            <a:ext cx="1207372" cy="369332"/>
          </a:xfrm>
          <a:prstGeom prst="rect">
            <a:avLst/>
          </a:prstGeom>
        </p:spPr>
        <p:txBody>
          <a:bodyPr wrap="square">
            <a:spAutoFit/>
          </a:bodyPr>
          <a:lstStyle/>
          <a:p>
            <a:r>
              <a:rPr lang="ja-JP" altLang="en-US" sz="1800" b="1" dirty="0">
                <a:latin typeface="メイリオ" panose="020B0604030504040204" pitchFamily="50" charset="-128"/>
                <a:ea typeface="メイリオ" panose="020B0604030504040204" pitchFamily="50" charset="-128"/>
              </a:rPr>
              <a:t>20</a:t>
            </a:r>
            <a:r>
              <a:rPr lang="en-US" altLang="ja-JP" sz="1800" b="1" dirty="0">
                <a:latin typeface="メイリオ" panose="020B0604030504040204" pitchFamily="50" charset="-128"/>
                <a:ea typeface="メイリオ" panose="020B0604030504040204" pitchFamily="50" charset="-128"/>
              </a:rPr>
              <a:t>24</a:t>
            </a:r>
            <a:r>
              <a:rPr lang="ja-JP" altLang="en-US" sz="1800" b="1" dirty="0">
                <a:latin typeface="メイリオ" panose="020B0604030504040204" pitchFamily="50" charset="-128"/>
                <a:ea typeface="メイリオ" panose="020B0604030504040204" pitchFamily="50" charset="-128"/>
              </a:rPr>
              <a:t>年</a:t>
            </a:r>
            <a:endParaRPr lang="ja-JP" altLang="en-US" sz="5400" b="1" dirty="0">
              <a:latin typeface="メイリオ" panose="020B0604030504040204" pitchFamily="50" charset="-128"/>
              <a:ea typeface="メイリオ" panose="020B0604030504040204" pitchFamily="50" charset="-128"/>
            </a:endParaRPr>
          </a:p>
        </p:txBody>
      </p:sp>
      <p:sp>
        <p:nvSpPr>
          <p:cNvPr id="50" name="テキスト ボックス 31"/>
          <p:cNvSpPr txBox="1"/>
          <p:nvPr/>
        </p:nvSpPr>
        <p:spPr>
          <a:xfrm>
            <a:off x="453924" y="3652693"/>
            <a:ext cx="6094324" cy="338554"/>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1600" b="1" dirty="0">
                <a:latin typeface="メイリオ" panose="020B0604030504040204" pitchFamily="50" charset="-128"/>
                <a:ea typeface="メイリオ" panose="020B0604030504040204" pitchFamily="50" charset="-128"/>
              </a:rPr>
              <a:t>アートホテル盛岡</a:t>
            </a:r>
            <a:r>
              <a:rPr lang="en-US" altLang="ja-JP" sz="1600" b="1" dirty="0">
                <a:latin typeface="メイリオ" panose="020B0604030504040204" pitchFamily="50" charset="-128"/>
                <a:ea typeface="メイリオ" panose="020B0604030504040204" pitchFamily="50" charset="-128"/>
              </a:rPr>
              <a:t>3</a:t>
            </a:r>
            <a:r>
              <a:rPr lang="ja-JP" altLang="en-US" sz="1600" b="1" dirty="0">
                <a:latin typeface="メイリオ" panose="020B0604030504040204" pitchFamily="50" charset="-128"/>
                <a:ea typeface="メイリオ" panose="020B0604030504040204" pitchFamily="50" charset="-128"/>
              </a:rPr>
              <a:t>階</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青雲の間</a:t>
            </a:r>
            <a:r>
              <a:rPr lang="en-US" altLang="ja-JP" sz="1600" b="1" dirty="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rPr>
              <a:t>岩手県盛岡市大通</a:t>
            </a:r>
            <a:r>
              <a:rPr lang="en-US" altLang="ja-JP" sz="1600" b="1" dirty="0">
                <a:latin typeface="メイリオ" panose="020B0604030504040204" pitchFamily="50" charset="-128"/>
                <a:ea typeface="メイリオ" panose="020B0604030504040204" pitchFamily="50" charset="-128"/>
              </a:rPr>
              <a:t>3</a:t>
            </a:r>
            <a:r>
              <a:rPr lang="ja-JP" altLang="en-US" sz="1600" b="1" dirty="0">
                <a:latin typeface="メイリオ" panose="020B0604030504040204" pitchFamily="50" charset="-128"/>
                <a:ea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rPr>
              <a:t>3</a:t>
            </a:r>
            <a:r>
              <a:rPr lang="ja-JP" altLang="en-US" sz="1600" b="1" dirty="0">
                <a:latin typeface="メイリオ" panose="020B0604030504040204" pitchFamily="50" charset="-128"/>
                <a:ea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rPr>
              <a:t>18</a:t>
            </a:r>
            <a:endParaRPr lang="ja-JP" altLang="en-US" sz="1600" dirty="0"/>
          </a:p>
        </p:txBody>
      </p:sp>
      <p:sp>
        <p:nvSpPr>
          <p:cNvPr id="51" name="テキスト ボックス 29"/>
          <p:cNvSpPr txBox="1"/>
          <p:nvPr/>
        </p:nvSpPr>
        <p:spPr>
          <a:xfrm>
            <a:off x="722244" y="3990963"/>
            <a:ext cx="6094324" cy="923330"/>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endParaRPr lang="en-US" altLang="ja-JP" sz="1400" dirty="0">
              <a:solidFill>
                <a:srgbClr val="002060"/>
              </a:solidFill>
              <a:latin typeface="メイリオ" panose="020B0604030504040204" pitchFamily="50" charset="-128"/>
              <a:ea typeface="メイリオ" panose="020B0604030504040204" pitchFamily="50" charset="-128"/>
            </a:endParaRPr>
          </a:p>
          <a:p>
            <a:r>
              <a:rPr lang="ja-JP" altLang="en-US" sz="1600" dirty="0">
                <a:solidFill>
                  <a:srgbClr val="002060"/>
                </a:solidFill>
                <a:latin typeface="メイリオ" panose="020B0604030504040204" pitchFamily="50" charset="-128"/>
                <a:ea typeface="メイリオ" panose="020B0604030504040204" pitchFamily="50" charset="-128"/>
              </a:rPr>
              <a:t>講師：</a:t>
            </a:r>
            <a:r>
              <a:rPr lang="ja-JP" altLang="en-US" sz="2400" b="1" dirty="0">
                <a:solidFill>
                  <a:srgbClr val="002060"/>
                </a:solidFill>
                <a:latin typeface="メイリオ" panose="020B0604030504040204" pitchFamily="50" charset="-128"/>
                <a:ea typeface="メイリオ" panose="020B0604030504040204" pitchFamily="50" charset="-128"/>
              </a:rPr>
              <a:t>下田　孝志 </a:t>
            </a:r>
            <a:r>
              <a:rPr lang="ja-JP" altLang="en-US" sz="1600" dirty="0">
                <a:solidFill>
                  <a:srgbClr val="002060"/>
                </a:solidFill>
                <a:latin typeface="メイリオ" panose="020B0604030504040204" pitchFamily="50" charset="-128"/>
                <a:ea typeface="メイリオ" panose="020B0604030504040204" pitchFamily="50" charset="-128"/>
              </a:rPr>
              <a:t>氏</a:t>
            </a:r>
            <a:r>
              <a:rPr lang="ja-JP" altLang="en-US" sz="1600" b="1" dirty="0">
                <a:solidFill>
                  <a:srgbClr val="002060"/>
                </a:solidFill>
                <a:latin typeface="メイリオ" panose="020B0604030504040204" pitchFamily="50" charset="-128"/>
                <a:ea typeface="メイリオ" panose="020B0604030504040204" pitchFamily="50" charset="-128"/>
              </a:rPr>
              <a:t>  七日町商店街振興組合 事務局長</a:t>
            </a:r>
            <a:endParaRPr lang="en-US" altLang="ja-JP" sz="1600" b="1" dirty="0">
              <a:solidFill>
                <a:srgbClr val="002060"/>
              </a:solidFill>
              <a:latin typeface="メイリオ" panose="020B0604030504040204" pitchFamily="50" charset="-128"/>
              <a:ea typeface="メイリオ" panose="020B0604030504040204" pitchFamily="50" charset="-128"/>
            </a:endParaRPr>
          </a:p>
          <a:p>
            <a:r>
              <a:rPr lang="ja-JP" altLang="en-US" sz="1600" b="1" dirty="0">
                <a:solidFill>
                  <a:srgbClr val="002060"/>
                </a:solidFill>
                <a:latin typeface="メイリオ" panose="020B0604030504040204" pitchFamily="50" charset="-128"/>
                <a:ea typeface="メイリオ" panose="020B0604030504040204" pitchFamily="50" charset="-128"/>
              </a:rPr>
              <a:t>　　　　　　　　　　　　  山形まちづくり株式会社 常務取締役</a:t>
            </a:r>
            <a:endParaRPr lang="en-US" altLang="ja-JP" sz="1600" b="1" dirty="0">
              <a:solidFill>
                <a:srgbClr val="002060"/>
              </a:solidFill>
              <a:latin typeface="メイリオ" panose="020B0604030504040204" pitchFamily="50" charset="-128"/>
              <a:ea typeface="メイリオ" panose="020B0604030504040204" pitchFamily="50" charset="-128"/>
            </a:endParaRPr>
          </a:p>
        </p:txBody>
      </p:sp>
      <p:sp>
        <p:nvSpPr>
          <p:cNvPr id="71" name="正方形/長方形 70"/>
          <p:cNvSpPr/>
          <p:nvPr/>
        </p:nvSpPr>
        <p:spPr>
          <a:xfrm>
            <a:off x="5897700" y="258266"/>
            <a:ext cx="1807256" cy="461665"/>
          </a:xfrm>
          <a:prstGeom prst="rect">
            <a:avLst/>
          </a:prstGeom>
        </p:spPr>
        <p:txBody>
          <a:bodyPr wrap="square">
            <a:spAutoFit/>
          </a:bodyPr>
          <a:lstStyle/>
          <a:p>
            <a:pPr algn="ctr"/>
            <a:r>
              <a:rPr lang="ja-JP" altLang="en-US" sz="2400" dirty="0">
                <a:ln w="0">
                  <a:solidFill>
                    <a:schemeClr val="bg1"/>
                  </a:solidFill>
                </a:ln>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rPr>
              <a:t>参加無料</a:t>
            </a:r>
          </a:p>
        </p:txBody>
      </p:sp>
      <p:sp>
        <p:nvSpPr>
          <p:cNvPr id="78" name="テキスト ボックス 29"/>
          <p:cNvSpPr txBox="1"/>
          <p:nvPr/>
        </p:nvSpPr>
        <p:spPr>
          <a:xfrm>
            <a:off x="357286" y="4792113"/>
            <a:ext cx="4989125" cy="4801314"/>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2200" b="1" dirty="0">
                <a:solidFill>
                  <a:srgbClr val="002060"/>
                </a:solidFill>
                <a:latin typeface="メイリオ" panose="020B0604030504040204" pitchFamily="50" charset="-128"/>
                <a:ea typeface="メイリオ" panose="020B0604030504040204" pitchFamily="50" charset="-128"/>
              </a:rPr>
              <a:t>■</a:t>
            </a:r>
            <a:r>
              <a:rPr lang="ja-JP" altLang="en-US" sz="1600" b="1" dirty="0">
                <a:solidFill>
                  <a:srgbClr val="002060"/>
                </a:solidFill>
                <a:latin typeface="メイリオ" panose="020B0604030504040204" pitchFamily="50" charset="-128"/>
                <a:ea typeface="メイリオ" panose="020B0604030504040204" pitchFamily="50" charset="-128"/>
              </a:rPr>
              <a:t>取組概要</a:t>
            </a:r>
            <a:r>
              <a:rPr lang="ja-JP" altLang="en-US" sz="1100" b="1" dirty="0">
                <a:solidFill>
                  <a:srgbClr val="002060"/>
                </a:solidFill>
                <a:latin typeface="メイリオ" panose="020B0604030504040204" pitchFamily="50" charset="-128"/>
                <a:ea typeface="メイリオ" panose="020B0604030504040204" pitchFamily="50" charset="-128"/>
              </a:rPr>
              <a:t>（七日町商店街振興組合 </a:t>
            </a:r>
            <a:r>
              <a:rPr lang="en-US" altLang="ja-JP" sz="1100" b="1" dirty="0">
                <a:solidFill>
                  <a:srgbClr val="002060"/>
                </a:solidFill>
                <a:latin typeface="メイリオ" panose="020B0604030504040204" pitchFamily="50" charset="-128"/>
                <a:ea typeface="メイリオ" panose="020B0604030504040204" pitchFamily="50" charset="-128"/>
              </a:rPr>
              <a:t>/</a:t>
            </a:r>
            <a:r>
              <a:rPr lang="ja-JP" altLang="en-US" sz="1100" b="1" dirty="0">
                <a:solidFill>
                  <a:srgbClr val="002060"/>
                </a:solidFill>
                <a:latin typeface="メイリオ" panose="020B0604030504040204" pitchFamily="50" charset="-128"/>
                <a:ea typeface="メイリオ" panose="020B0604030504040204" pitchFamily="50" charset="-128"/>
              </a:rPr>
              <a:t>山形まちづくり株式会社 ）</a:t>
            </a:r>
            <a:endParaRPr lang="en-US" altLang="ja-JP" sz="1100" b="1" dirty="0">
              <a:solidFill>
                <a:srgbClr val="002060"/>
              </a:solidFill>
              <a:latin typeface="メイリオ" panose="020B0604030504040204" pitchFamily="50" charset="-128"/>
              <a:ea typeface="メイリオ" panose="020B0604030504040204" pitchFamily="50" charset="-128"/>
            </a:endParaRPr>
          </a:p>
          <a:p>
            <a:pPr algn="just"/>
            <a:r>
              <a:rPr lang="ja-JP" altLang="en-US" sz="900" dirty="0"/>
              <a:t>　</a:t>
            </a:r>
            <a:r>
              <a:rPr lang="ja-JP" altLang="en-US" sz="1000" dirty="0"/>
              <a:t>来街者と住⺠のニーズに対応するよう多様なまちづくりを展開してきたが、近隣百貨店の閉店、コロナ禍への突入などの苦境に。商店街と連携先組織でそれぞれ掲げているまちづくりビジョンが統一されておらず、方向性に相違があった。そこで、商店街自身で困難を切り開くべく、プロジェクトチームを組成し、まちづくりビジョンの作成・実⾏・改善を重ね、関係機関（商店街、まちづくり会社、⺠間事業者、⾏政等）とも密に連携し、まちづくりの全体ビジョンを統一。再開発事業は、事業ごとに運営会社を設置し、地権者もオーナーとして関与することで、関係者個々の負担軽減につながった。若者・子育て世代・</a:t>
            </a:r>
            <a:r>
              <a:rPr lang="ja-JP" altLang="en-US" sz="1000"/>
              <a:t>新規創業者多様な視点の意見を踏まえ、</a:t>
            </a:r>
            <a:r>
              <a:rPr lang="ja-JP" altLang="en-US" sz="1000" dirty="0"/>
              <a:t>商店街の</a:t>
            </a:r>
            <a:r>
              <a:rPr lang="en-US" altLang="ja-JP" sz="1000" dirty="0"/>
              <a:t>HP</a:t>
            </a:r>
            <a:r>
              <a:rPr lang="ja-JP" altLang="en-US" sz="1000" dirty="0"/>
              <a:t>改修、</a:t>
            </a:r>
            <a:r>
              <a:rPr lang="en-US" altLang="ja-JP" sz="1000" dirty="0"/>
              <a:t>SNS</a:t>
            </a:r>
            <a:r>
              <a:rPr lang="ja-JP" altLang="en-US" sz="1000" dirty="0"/>
              <a:t>発信を強化。東北の国道「ほこみち」（歩⾏者利便増進道路）など、多用途な空間を備えたウォーカブルなまちづくりを推進。</a:t>
            </a:r>
            <a:endParaRPr lang="en-US" altLang="ja-JP" sz="1000" dirty="0"/>
          </a:p>
          <a:p>
            <a:pPr algn="just"/>
            <a:r>
              <a:rPr lang="ja-JP" altLang="en-US" sz="1000" dirty="0"/>
              <a:t>➢ 賑わいスポットの増加、百貨店閉店により弱まった商業機能の再強化により、町の回遊性が向上し来街者が増加。 </a:t>
            </a:r>
            <a:endParaRPr lang="en-US" altLang="ja-JP" sz="1000" dirty="0"/>
          </a:p>
          <a:p>
            <a:pPr algn="just"/>
            <a:r>
              <a:rPr lang="ja-JP" altLang="en-US" sz="1000" dirty="0"/>
              <a:t>➢ 再開発事業により複数の商業ビル等の開業を実現するほか、マンション建設事業等により居住者人口が増加。 </a:t>
            </a:r>
            <a:endParaRPr lang="en-US" altLang="ja-JP" sz="1000" dirty="0"/>
          </a:p>
          <a:p>
            <a:pPr algn="just"/>
            <a:r>
              <a:rPr lang="ja-JP" altLang="en-US" sz="1000" dirty="0"/>
              <a:t>➢ 地価も上昇（一部エリアではコロナ禍から約２％上昇）</a:t>
            </a:r>
            <a:endParaRPr lang="en-US" altLang="ja-JP" sz="1000" dirty="0"/>
          </a:p>
          <a:p>
            <a:pPr algn="just"/>
            <a:r>
              <a:rPr lang="ja-JP" altLang="en-US" sz="1000" dirty="0"/>
              <a:t>➢ エリア価値向上で商店街組合員数も過去最高の数に。</a:t>
            </a:r>
            <a:endParaRPr lang="en-US" altLang="ja-JP" sz="1000" dirty="0"/>
          </a:p>
          <a:p>
            <a:pPr algn="just"/>
            <a:r>
              <a:rPr lang="ja-JP" altLang="en-US" sz="1000" dirty="0"/>
              <a:t>➢ 環境変化・街のニーズに柔軟に対応することで、来街者にも住民にも心地良い、「居心地が良く住みやすいまちづくり」を実現した。</a:t>
            </a:r>
            <a:endParaRPr lang="en-US" altLang="ja-JP" sz="1000" b="1" dirty="0">
              <a:solidFill>
                <a:srgbClr val="002060"/>
              </a:solidFill>
              <a:latin typeface="メイリオ" panose="020B0604030504040204" pitchFamily="50" charset="-128"/>
              <a:ea typeface="メイリオ" panose="020B0604030504040204" pitchFamily="50" charset="-128"/>
            </a:endParaRPr>
          </a:p>
          <a:p>
            <a:r>
              <a:rPr lang="ja-JP" altLang="en-US" sz="2200" b="1" dirty="0">
                <a:solidFill>
                  <a:srgbClr val="002060"/>
                </a:solidFill>
                <a:latin typeface="メイリオ" panose="020B0604030504040204" pitchFamily="50" charset="-128"/>
                <a:ea typeface="メイリオ" panose="020B0604030504040204" pitchFamily="50" charset="-128"/>
              </a:rPr>
              <a:t>■</a:t>
            </a:r>
            <a:r>
              <a:rPr lang="ja-JP" altLang="en-US" sz="1600" b="1" dirty="0">
                <a:solidFill>
                  <a:srgbClr val="002060"/>
                </a:solidFill>
                <a:latin typeface="メイリオ" panose="020B0604030504040204" pitchFamily="50" charset="-128"/>
                <a:ea typeface="メイリオ" panose="020B0604030504040204" pitchFamily="50" charset="-128"/>
              </a:rPr>
              <a:t>略歴</a:t>
            </a:r>
          </a:p>
          <a:p>
            <a:pPr algn="just"/>
            <a:r>
              <a:rPr lang="ja-JP" altLang="en-US" sz="800" dirty="0"/>
              <a:t>　岩手県出身。平成</a:t>
            </a:r>
            <a:r>
              <a:rPr lang="en-US" altLang="ja-JP" sz="800" dirty="0"/>
              <a:t>9</a:t>
            </a:r>
            <a:r>
              <a:rPr lang="ja-JP" altLang="en-US" sz="800" dirty="0"/>
              <a:t>年に七日町商店街振興組合（山形市）に入職。再開発事業や街路整備事業、交流拠点「</a:t>
            </a:r>
            <a:r>
              <a:rPr lang="en-US" altLang="ja-JP" sz="800" dirty="0"/>
              <a:t>N-GATE</a:t>
            </a:r>
            <a:r>
              <a:rPr lang="ja-JP" altLang="en-US" sz="800" dirty="0"/>
              <a:t>」整備事業など数多くのハード事業、近隣商店街や他団 体との連携によるソフト事業の展開など、数多くの商店街活性化事業に事務局長として中心的に携わる。商店街振興組合法や組織運営に精通した組織強化や人材育成にも取り組む。平成</a:t>
            </a:r>
            <a:r>
              <a:rPr lang="en-US" altLang="ja-JP" sz="800" dirty="0"/>
              <a:t>27</a:t>
            </a:r>
            <a:r>
              <a:rPr lang="ja-JP" altLang="en-US" sz="800" dirty="0"/>
              <a:t>年に民間出資のまちづくり会社設立に中心的な役割を果たし、常務取締役として共通駐車券事業やレンタサイクル事業、リノベーションなど遊休不動産再生事業や新規創業者育成事業などを次々と事業化し、中心市街地におけるエリアマネジメントに携わる。現在、中心市街地商業活性化アドバイザー（中小機構）、まちづくりコーディネーター（東北経済産業局）、地域活性化伝道師（内閣府）を務め、全国各地のまちづくり支援にも携わる。令和</a:t>
            </a:r>
            <a:r>
              <a:rPr lang="en-US" altLang="ja-JP" sz="800" dirty="0"/>
              <a:t>6</a:t>
            </a:r>
            <a:r>
              <a:rPr lang="ja-JP" altLang="en-US" sz="800" dirty="0"/>
              <a:t>年に七日町商店街振興組合</a:t>
            </a:r>
            <a:r>
              <a:rPr lang="en-US" altLang="ja-JP" sz="800" dirty="0"/>
              <a:t>/</a:t>
            </a:r>
            <a:r>
              <a:rPr lang="ja-JP" altLang="en-US" sz="800" dirty="0"/>
              <a:t>山形まちづくり株式会社が「地域にかがやくわがまち商店街表彰</a:t>
            </a:r>
            <a:r>
              <a:rPr lang="en-US" altLang="ja-JP" sz="800" dirty="0"/>
              <a:t>2024</a:t>
            </a:r>
            <a:r>
              <a:rPr lang="ja-JP" altLang="en-US" sz="800" dirty="0"/>
              <a:t>」（中企庁）を受賞。</a:t>
            </a:r>
            <a:endParaRPr lang="en-US" altLang="ja-JP" sz="800"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2979006" y="9791072"/>
            <a:ext cx="4160113" cy="584775"/>
          </a:xfrm>
          <a:prstGeom prst="rect">
            <a:avLst/>
          </a:prstGeom>
        </p:spPr>
        <p:txBody>
          <a:bodyPr wrap="none">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2400" b="1" dirty="0">
                <a:latin typeface="メイリオ" panose="020B0604030504040204" pitchFamily="50" charset="-128"/>
                <a:ea typeface="メイリオ" panose="020B0604030504040204" pitchFamily="50" charset="-128"/>
              </a:rPr>
              <a:t>TEL: </a:t>
            </a:r>
            <a:r>
              <a:rPr lang="en-US" altLang="ja-JP" sz="3200" b="1" dirty="0">
                <a:latin typeface="メイリオ" panose="020B0604030504040204" pitchFamily="50" charset="-128"/>
                <a:ea typeface="メイリオ" panose="020B0604030504040204" pitchFamily="50" charset="-128"/>
              </a:rPr>
              <a:t>019</a:t>
            </a:r>
            <a:r>
              <a:rPr lang="ja-JP" altLang="en-US" sz="3200" b="1" dirty="0">
                <a:latin typeface="メイリオ" panose="020B0604030504040204" pitchFamily="50" charset="-128"/>
                <a:ea typeface="メイリオ" panose="020B0604030504040204" pitchFamily="50" charset="-128"/>
              </a:rPr>
              <a:t>-</a:t>
            </a:r>
            <a:r>
              <a:rPr lang="en-US" altLang="ja-JP" sz="3200" b="1" dirty="0">
                <a:latin typeface="メイリオ" panose="020B0604030504040204" pitchFamily="50" charset="-128"/>
                <a:ea typeface="メイリオ" panose="020B0604030504040204" pitchFamily="50" charset="-128"/>
              </a:rPr>
              <a:t>624-1363</a:t>
            </a:r>
            <a:endParaRPr lang="ja-JP" altLang="en-US" sz="3200" b="1" dirty="0">
              <a:latin typeface="メイリオ" panose="020B0604030504040204" pitchFamily="50" charset="-128"/>
              <a:ea typeface="メイリオ" panose="020B0604030504040204" pitchFamily="50" charset="-128"/>
            </a:endParaRPr>
          </a:p>
        </p:txBody>
      </p:sp>
      <p:sp>
        <p:nvSpPr>
          <p:cNvPr id="63" name="テキスト ボックス 18"/>
          <p:cNvSpPr txBox="1"/>
          <p:nvPr/>
        </p:nvSpPr>
        <p:spPr>
          <a:xfrm>
            <a:off x="3264023" y="9592124"/>
            <a:ext cx="3877985" cy="338554"/>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600" dirty="0">
                <a:latin typeface="メイリオ" panose="020B0604030504040204" pitchFamily="50" charset="-128"/>
                <a:ea typeface="メイリオ" panose="020B0604030504040204" pitchFamily="50" charset="-128"/>
              </a:rPr>
              <a:t>岩手県中小企業団体中央会　連携支援部</a:t>
            </a:r>
            <a:endParaRPr lang="en-US" altLang="ja-JP" sz="160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648650" y="9692504"/>
            <a:ext cx="2203200" cy="541708"/>
            <a:chOff x="838961" y="9825088"/>
            <a:chExt cx="2231485" cy="1027177"/>
          </a:xfrm>
        </p:grpSpPr>
        <p:sp>
          <p:nvSpPr>
            <p:cNvPr id="59" name="正方形/長方形 58"/>
            <p:cNvSpPr/>
            <p:nvPr/>
          </p:nvSpPr>
          <p:spPr>
            <a:xfrm>
              <a:off x="838961" y="10151944"/>
              <a:ext cx="1861206" cy="700321"/>
            </a:xfrm>
            <a:prstGeom prst="rect">
              <a:avLst/>
            </a:prstGeom>
          </p:spPr>
          <p:txBody>
            <a:bodyPr wrap="square">
              <a:spAutoFit/>
            </a:bodyPr>
            <a:lstStyle/>
            <a:p>
              <a:pPr algn="ctr"/>
              <a:r>
                <a:rPr lang="ja-JP" altLang="en-US" sz="1800" b="1" dirty="0"/>
                <a:t>お問い合わせ </a:t>
              </a:r>
              <a:r>
                <a:rPr lang="en-US" altLang="ja-JP" sz="1800" b="1" dirty="0"/>
                <a:t> </a:t>
              </a:r>
              <a:endParaRPr lang="ja-JP" altLang="en-US" sz="1800" b="1" dirty="0"/>
            </a:p>
          </p:txBody>
        </p:sp>
        <p:sp>
          <p:nvSpPr>
            <p:cNvPr id="13" name="ホームベース 12"/>
            <p:cNvSpPr/>
            <p:nvPr/>
          </p:nvSpPr>
          <p:spPr>
            <a:xfrm>
              <a:off x="951158" y="9825088"/>
              <a:ext cx="2119288" cy="903237"/>
            </a:xfrm>
            <a:prstGeom prst="homePlate">
              <a:avLst>
                <a:gd name="adj" fmla="val 37345"/>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正方形/長方形 53">
            <a:extLst>
              <a:ext uri="{FF2B5EF4-FFF2-40B4-BE49-F238E27FC236}">
                <a16:creationId xmlns:a16="http://schemas.microsoft.com/office/drawing/2014/main" id="{336F643B-9121-4B68-8493-8076156301B8}"/>
              </a:ext>
            </a:extLst>
          </p:cNvPr>
          <p:cNvSpPr/>
          <p:nvPr/>
        </p:nvSpPr>
        <p:spPr>
          <a:xfrm>
            <a:off x="155906" y="10247193"/>
            <a:ext cx="3299460" cy="369332"/>
          </a:xfrm>
          <a:prstGeom prst="rect">
            <a:avLst/>
          </a:prstGeom>
        </p:spPr>
        <p:txBody>
          <a:bodyPr wrap="square">
            <a:spAutoFit/>
          </a:bodyPr>
          <a:lstStyle/>
          <a:p>
            <a:r>
              <a:rPr lang="ja-JP" altLang="en-US" sz="1800" b="1" dirty="0">
                <a:latin typeface="メイリオ" panose="020B0604030504040204" pitchFamily="50" charset="-128"/>
                <a:ea typeface="メイリオ" panose="020B0604030504040204" pitchFamily="50" charset="-128"/>
              </a:rPr>
              <a:t>申込期限：</a:t>
            </a:r>
            <a:r>
              <a:rPr lang="en-US" altLang="ja-JP" sz="1800" b="1" dirty="0">
                <a:latin typeface="メイリオ" panose="020B0604030504040204" pitchFamily="50" charset="-128"/>
                <a:ea typeface="メイリオ" panose="020B0604030504040204" pitchFamily="50" charset="-128"/>
              </a:rPr>
              <a:t>11</a:t>
            </a:r>
            <a:r>
              <a:rPr lang="ja-JP" altLang="en-US" sz="1800" b="1" dirty="0">
                <a:latin typeface="メイリオ" panose="020B0604030504040204" pitchFamily="50" charset="-128"/>
                <a:ea typeface="メイリオ" panose="020B0604030504040204" pitchFamily="50" charset="-128"/>
              </a:rPr>
              <a:t>月</a:t>
            </a:r>
            <a:r>
              <a:rPr lang="en-US" altLang="ja-JP" sz="1800" b="1" dirty="0">
                <a:latin typeface="メイリオ" panose="020B0604030504040204" pitchFamily="50" charset="-128"/>
                <a:ea typeface="メイリオ" panose="020B0604030504040204" pitchFamily="50" charset="-128"/>
              </a:rPr>
              <a:t>21</a:t>
            </a:r>
            <a:r>
              <a:rPr lang="ja-JP" altLang="en-US" sz="1800" b="1" dirty="0">
                <a:latin typeface="メイリオ" panose="020B0604030504040204" pitchFamily="50" charset="-128"/>
                <a:ea typeface="メイリオ" panose="020B0604030504040204" pitchFamily="50" charset="-128"/>
              </a:rPr>
              <a:t>日（木）</a:t>
            </a:r>
            <a:endParaRPr lang="ja-JP" altLang="en-US" sz="5400" b="1"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D2D30073-15D7-463A-AFD6-F89ED7758B1F}"/>
              </a:ext>
            </a:extLst>
          </p:cNvPr>
          <p:cNvSpPr/>
          <p:nvPr/>
        </p:nvSpPr>
        <p:spPr>
          <a:xfrm>
            <a:off x="4134948" y="2692188"/>
            <a:ext cx="2045147" cy="369332"/>
          </a:xfrm>
          <a:prstGeom prst="rect">
            <a:avLst/>
          </a:prstGeom>
        </p:spPr>
        <p:txBody>
          <a:bodyPr wrap="square">
            <a:spAutoFit/>
          </a:bodyPr>
          <a:lstStyle/>
          <a:p>
            <a:r>
              <a:rPr lang="ja-JP" altLang="en-US" sz="1800" b="1" dirty="0">
                <a:latin typeface="メイリオ" panose="020B0604030504040204" pitchFamily="50" charset="-128"/>
                <a:ea typeface="メイリオ" panose="020B0604030504040204" pitchFamily="50" charset="-128"/>
              </a:rPr>
              <a:t>受付：</a:t>
            </a:r>
            <a:r>
              <a:rPr lang="en-US" altLang="ja-JP" sz="1800" b="1" dirty="0">
                <a:latin typeface="メイリオ" panose="020B0604030504040204" pitchFamily="50" charset="-128"/>
                <a:ea typeface="メイリオ" panose="020B0604030504040204" pitchFamily="50" charset="-128"/>
              </a:rPr>
              <a:t>13</a:t>
            </a:r>
            <a:r>
              <a:rPr lang="ja-JP" altLang="en-US" sz="1800" b="1" dirty="0">
                <a:latin typeface="メイリオ" panose="020B0604030504040204" pitchFamily="50" charset="-128"/>
                <a:ea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rPr>
              <a:t>30</a:t>
            </a:r>
            <a:r>
              <a:rPr lang="ja-JP" altLang="en-US" sz="1800" b="1" dirty="0">
                <a:latin typeface="メイリオ" panose="020B0604030504040204" pitchFamily="50" charset="-128"/>
                <a:ea typeface="メイリオ" panose="020B0604030504040204" pitchFamily="50" charset="-128"/>
              </a:rPr>
              <a:t>～</a:t>
            </a:r>
            <a:endParaRPr lang="ja-JP" altLang="en-US" sz="5400" b="1" dirty="0">
              <a:latin typeface="メイリオ" panose="020B0604030504040204" pitchFamily="50" charset="-128"/>
              <a:ea typeface="メイリオ" panose="020B0604030504040204" pitchFamily="50" charset="-128"/>
            </a:endParaRPr>
          </a:p>
        </p:txBody>
      </p:sp>
      <p:sp>
        <p:nvSpPr>
          <p:cNvPr id="56" name="正方形/長方形 55">
            <a:extLst>
              <a:ext uri="{FF2B5EF4-FFF2-40B4-BE49-F238E27FC236}">
                <a16:creationId xmlns:a16="http://schemas.microsoft.com/office/drawing/2014/main" id="{B0FEC41B-E93F-42D3-ABFA-184DBF97987F}"/>
              </a:ext>
            </a:extLst>
          </p:cNvPr>
          <p:cNvSpPr/>
          <p:nvPr/>
        </p:nvSpPr>
        <p:spPr>
          <a:xfrm>
            <a:off x="3102186" y="10242015"/>
            <a:ext cx="4334934" cy="369332"/>
          </a:xfrm>
          <a:prstGeom prst="rect">
            <a:avLst/>
          </a:prstGeom>
        </p:spPr>
        <p:txBody>
          <a:bodyPr wrap="square">
            <a:spAutoFit/>
          </a:bodyPr>
          <a:lstStyle/>
          <a:p>
            <a:r>
              <a:rPr lang="ja-JP" altLang="en-US" sz="1800" b="1" dirty="0">
                <a:latin typeface="メイリオ" panose="020B0604030504040204" pitchFamily="50" charset="-128"/>
                <a:ea typeface="メイリオ" panose="020B0604030504040204" pitchFamily="50" charset="-128"/>
              </a:rPr>
              <a:t>裏面参加申込書からお申し込みください</a:t>
            </a:r>
            <a:endParaRPr lang="ja-JP" altLang="en-US" sz="5400" b="1"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290548F7-B7BD-9E59-4F8A-0B9FD8E3EB25}"/>
              </a:ext>
            </a:extLst>
          </p:cNvPr>
          <p:cNvSpPr/>
          <p:nvPr/>
        </p:nvSpPr>
        <p:spPr>
          <a:xfrm>
            <a:off x="296779" y="2104180"/>
            <a:ext cx="6977470" cy="476218"/>
          </a:xfrm>
          <a:prstGeom prst="rect">
            <a:avLst/>
          </a:prstGeom>
        </p:spPr>
        <p:txBody>
          <a:bodyPr wrap="square">
            <a:spAutoFit/>
          </a:bodyPr>
          <a:lstStyle/>
          <a:p>
            <a:pPr algn="ctr"/>
            <a:r>
              <a:rPr lang="en-US" altLang="ja-JP" sz="2400" dirty="0">
                <a:ln w="0">
                  <a:solidFill>
                    <a:schemeClr val="bg1"/>
                  </a:solidFill>
                </a:ln>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rPr>
              <a:t>※</a:t>
            </a:r>
            <a:r>
              <a:rPr lang="ja-JP" altLang="en-US" sz="2400" dirty="0">
                <a:ln w="0">
                  <a:solidFill>
                    <a:schemeClr val="bg1"/>
                  </a:solidFill>
                </a:ln>
                <a:effectLst>
                  <a:outerShdw blurRad="38100" dist="25400" dir="5400000" algn="ctr" rotWithShape="0">
                    <a:srgbClr val="6E747A">
                      <a:alpha val="43000"/>
                    </a:srgbClr>
                  </a:outerShdw>
                </a:effectLst>
                <a:latin typeface="ＭＳ Ｐゴシック" panose="020B0600070205080204" pitchFamily="50" charset="-128"/>
                <a:ea typeface="ＭＳ Ｐゴシック" panose="020B0600070205080204" pitchFamily="50" charset="-128"/>
              </a:rPr>
              <a:t>リアル参加・オンライン参加をお選び頂けます。</a:t>
            </a:r>
          </a:p>
        </p:txBody>
      </p:sp>
      <p:pic>
        <p:nvPicPr>
          <p:cNvPr id="11" name="図 10">
            <a:extLst>
              <a:ext uri="{FF2B5EF4-FFF2-40B4-BE49-F238E27FC236}">
                <a16:creationId xmlns:a16="http://schemas.microsoft.com/office/drawing/2014/main" id="{435BA86B-35CF-EE39-B5E2-50327127B8D0}"/>
              </a:ext>
            </a:extLst>
          </p:cNvPr>
          <p:cNvPicPr>
            <a:picLocks noChangeAspect="1"/>
          </p:cNvPicPr>
          <p:nvPr/>
        </p:nvPicPr>
        <p:blipFill>
          <a:blip r:embed="rId2"/>
          <a:srcRect t="7289" r="2249" b="1583"/>
          <a:stretch/>
        </p:blipFill>
        <p:spPr>
          <a:xfrm>
            <a:off x="5496706" y="5577812"/>
            <a:ext cx="1940414" cy="2609892"/>
          </a:xfrm>
          <a:prstGeom prst="rect">
            <a:avLst/>
          </a:prstGeom>
        </p:spPr>
      </p:pic>
      <p:sp>
        <p:nvSpPr>
          <p:cNvPr id="3" name="テキスト ボックス 2">
            <a:extLst>
              <a:ext uri="{FF2B5EF4-FFF2-40B4-BE49-F238E27FC236}">
                <a16:creationId xmlns:a16="http://schemas.microsoft.com/office/drawing/2014/main" id="{C2AE03A3-0FB5-AA44-8E91-CE4113ADED44}"/>
              </a:ext>
            </a:extLst>
          </p:cNvPr>
          <p:cNvSpPr txBox="1"/>
          <p:nvPr/>
        </p:nvSpPr>
        <p:spPr>
          <a:xfrm>
            <a:off x="1366452" y="3994535"/>
            <a:ext cx="2022806" cy="307777"/>
          </a:xfrm>
          <a:prstGeom prst="rect">
            <a:avLst/>
          </a:prstGeom>
          <a:noFill/>
        </p:spPr>
        <p:txBody>
          <a:bodyPr wrap="square" rtlCol="0">
            <a:spAutoFit/>
          </a:bodyPr>
          <a:lstStyle/>
          <a:p>
            <a:r>
              <a:rPr kumimoji="1" lang="ja-JP" altLang="en-US" sz="1400" dirty="0"/>
              <a:t>しもだ　　たかし</a:t>
            </a:r>
          </a:p>
        </p:txBody>
      </p:sp>
    </p:spTree>
    <p:extLst>
      <p:ext uri="{BB962C8B-B14F-4D97-AF65-F5344CB8AC3E}">
        <p14:creationId xmlns:p14="http://schemas.microsoft.com/office/powerpoint/2010/main" val="259479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62FF006-0E3D-4164-B06E-061B8AB27995}"/>
              </a:ext>
            </a:extLst>
          </p:cNvPr>
          <p:cNvSpPr>
            <a:spLocks noChangeArrowheads="1"/>
          </p:cNvSpPr>
          <p:nvPr/>
        </p:nvSpPr>
        <p:spPr bwMode="auto">
          <a:xfrm>
            <a:off x="364896" y="336918"/>
            <a:ext cx="7116869" cy="1585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79400" eaLnBrk="0" fontAlgn="base" hangingPunct="0">
              <a:spcBef>
                <a:spcPct val="0"/>
              </a:spcBef>
              <a:spcAft>
                <a:spcPct val="0"/>
              </a:spcAft>
              <a:tabLst>
                <a:tab pos="7134225" algn="r"/>
              </a:tabLst>
              <a:defRPr>
                <a:solidFill>
                  <a:schemeClr val="tx1"/>
                </a:solidFill>
                <a:latin typeface="Arial" panose="020B0604020202020204" pitchFamily="34" charset="0"/>
              </a:defRPr>
            </a:lvl1pPr>
            <a:lvl2pPr marL="457200" eaLnBrk="0" fontAlgn="base" hangingPunct="0">
              <a:spcBef>
                <a:spcPct val="0"/>
              </a:spcBef>
              <a:spcAft>
                <a:spcPct val="0"/>
              </a:spcAft>
              <a:tabLst>
                <a:tab pos="7134225" algn="r"/>
              </a:tabLst>
              <a:defRPr>
                <a:solidFill>
                  <a:schemeClr val="tx1"/>
                </a:solidFill>
                <a:latin typeface="Arial" panose="020B0604020202020204" pitchFamily="34" charset="0"/>
              </a:defRPr>
            </a:lvl2pPr>
            <a:lvl3pPr marL="914400" eaLnBrk="0" fontAlgn="base" hangingPunct="0">
              <a:spcBef>
                <a:spcPct val="0"/>
              </a:spcBef>
              <a:spcAft>
                <a:spcPct val="0"/>
              </a:spcAft>
              <a:tabLst>
                <a:tab pos="7134225" algn="r"/>
              </a:tabLst>
              <a:defRPr>
                <a:solidFill>
                  <a:schemeClr val="tx1"/>
                </a:solidFill>
                <a:latin typeface="Arial" panose="020B0604020202020204" pitchFamily="34" charset="0"/>
              </a:defRPr>
            </a:lvl3pPr>
            <a:lvl4pPr marL="1371600" eaLnBrk="0" fontAlgn="base" hangingPunct="0">
              <a:spcBef>
                <a:spcPct val="0"/>
              </a:spcBef>
              <a:spcAft>
                <a:spcPct val="0"/>
              </a:spcAft>
              <a:tabLst>
                <a:tab pos="7134225" algn="r"/>
              </a:tabLst>
              <a:defRPr>
                <a:solidFill>
                  <a:schemeClr val="tx1"/>
                </a:solidFill>
                <a:latin typeface="Arial" panose="020B0604020202020204" pitchFamily="34" charset="0"/>
              </a:defRPr>
            </a:lvl4pPr>
            <a:lvl5pPr marL="1828800" eaLnBrk="0" fontAlgn="base" hangingPunct="0">
              <a:spcBef>
                <a:spcPct val="0"/>
              </a:spcBef>
              <a:spcAft>
                <a:spcPct val="0"/>
              </a:spcAft>
              <a:tabLst>
                <a:tab pos="7134225" algn="r"/>
              </a:tabLst>
              <a:defRPr>
                <a:solidFill>
                  <a:schemeClr val="tx1"/>
                </a:solidFill>
                <a:latin typeface="Arial" panose="020B0604020202020204" pitchFamily="34" charset="0"/>
              </a:defRPr>
            </a:lvl5pPr>
            <a:lvl6pPr marL="2286000" eaLnBrk="0" fontAlgn="base" hangingPunct="0">
              <a:spcBef>
                <a:spcPct val="0"/>
              </a:spcBef>
              <a:spcAft>
                <a:spcPct val="0"/>
              </a:spcAft>
              <a:tabLst>
                <a:tab pos="7134225" algn="r"/>
              </a:tabLst>
              <a:defRPr>
                <a:solidFill>
                  <a:schemeClr val="tx1"/>
                </a:solidFill>
                <a:latin typeface="Arial" panose="020B0604020202020204" pitchFamily="34" charset="0"/>
              </a:defRPr>
            </a:lvl6pPr>
            <a:lvl7pPr marL="2743200" eaLnBrk="0" fontAlgn="base" hangingPunct="0">
              <a:spcBef>
                <a:spcPct val="0"/>
              </a:spcBef>
              <a:spcAft>
                <a:spcPct val="0"/>
              </a:spcAft>
              <a:tabLst>
                <a:tab pos="7134225" algn="r"/>
              </a:tabLst>
              <a:defRPr>
                <a:solidFill>
                  <a:schemeClr val="tx1"/>
                </a:solidFill>
                <a:latin typeface="Arial" panose="020B0604020202020204" pitchFamily="34" charset="0"/>
              </a:defRPr>
            </a:lvl7pPr>
            <a:lvl8pPr marL="3200400" eaLnBrk="0" fontAlgn="base" hangingPunct="0">
              <a:spcBef>
                <a:spcPct val="0"/>
              </a:spcBef>
              <a:spcAft>
                <a:spcPct val="0"/>
              </a:spcAft>
              <a:tabLst>
                <a:tab pos="7134225" algn="r"/>
              </a:tabLst>
              <a:defRPr>
                <a:solidFill>
                  <a:schemeClr val="tx1"/>
                </a:solidFill>
                <a:latin typeface="Arial" panose="020B0604020202020204" pitchFamily="34" charset="0"/>
              </a:defRPr>
            </a:lvl8pPr>
            <a:lvl9pPr marL="3657600" eaLnBrk="0" fontAlgn="base" hangingPunct="0">
              <a:spcBef>
                <a:spcPct val="0"/>
              </a:spcBef>
              <a:spcAft>
                <a:spcPct val="0"/>
              </a:spcAft>
              <a:tabLst>
                <a:tab pos="7134225" algn="r"/>
              </a:tabLst>
              <a:defRPr>
                <a:solidFill>
                  <a:schemeClr val="tx1"/>
                </a:solidFill>
                <a:latin typeface="Arial" panose="020B0604020202020204" pitchFamily="34" charset="0"/>
              </a:defRPr>
            </a:lvl9pPr>
          </a:lstStyle>
          <a:p>
            <a:pPr marL="0" marR="0" lvl="0" indent="304800" algn="l" defTabSz="914400" rtl="0" eaLnBrk="0" fontAlgn="base" latinLnBrk="0" hangingPunct="0">
              <a:lnSpc>
                <a:spcPct val="100000"/>
              </a:lnSpc>
              <a:spcBef>
                <a:spcPct val="0"/>
              </a:spcBef>
              <a:spcAft>
                <a:spcPct val="0"/>
              </a:spcAft>
              <a:buClrTx/>
              <a:buSzTx/>
              <a:buFontTx/>
              <a:buNone/>
              <a:tabLst>
                <a:tab pos="7134225" algn="r"/>
              </a:tabLst>
            </a:pPr>
            <a:r>
              <a:rPr kumimoji="0" lang="ja-JP" altLang="en-US" sz="1200" b="0" i="0" u="none" strike="noStrike" cap="none" normalizeH="0" baseline="0" dirty="0">
                <a:ln>
                  <a:noFill/>
                </a:ln>
                <a:solidFill>
                  <a:schemeClr val="tx1"/>
                </a:solidFill>
                <a:effectLst/>
                <a:latin typeface="+mj-ea"/>
                <a:ea typeface="+mj-ea"/>
                <a:cs typeface="Times New Roman" panose="02020603050405020304" pitchFamily="18" charset="0"/>
              </a:rPr>
              <a:t>　</a:t>
            </a:r>
            <a:r>
              <a:rPr kumimoji="0" lang="ja-JP" altLang="ja-JP" sz="1200" b="0" i="0" u="none" strike="noStrike" cap="none" normalizeH="0" baseline="0" dirty="0">
                <a:ln>
                  <a:noFill/>
                </a:ln>
                <a:solidFill>
                  <a:schemeClr val="tx1"/>
                </a:solidFill>
                <a:effectLst/>
                <a:latin typeface="+mj-ea"/>
                <a:ea typeface="+mj-ea"/>
                <a:cs typeface="Times New Roman" panose="02020603050405020304" pitchFamily="18" charset="0"/>
              </a:rPr>
              <a:t>岩手県中小企業団体中央会　</a:t>
            </a:r>
            <a:r>
              <a:rPr kumimoji="0" lang="ja-JP" altLang="en-US" sz="1200" dirty="0">
                <a:latin typeface="+mj-ea"/>
                <a:ea typeface="+mj-ea"/>
                <a:cs typeface="Times New Roman" panose="02020603050405020304" pitchFamily="18" charset="0"/>
              </a:rPr>
              <a:t>連携支援</a:t>
            </a:r>
            <a:r>
              <a:rPr kumimoji="0" lang="ja-JP" altLang="ja-JP" sz="1200" b="0" i="0" u="none" strike="noStrike" cap="none" normalizeH="0" baseline="0" dirty="0">
                <a:ln>
                  <a:noFill/>
                </a:ln>
                <a:solidFill>
                  <a:schemeClr val="tx1"/>
                </a:solidFill>
                <a:effectLst/>
                <a:latin typeface="+mj-ea"/>
                <a:ea typeface="+mj-ea"/>
                <a:cs typeface="Times New Roman" panose="02020603050405020304" pitchFamily="18" charset="0"/>
              </a:rPr>
              <a:t>部（茨木）　行き</a:t>
            </a:r>
            <a:endParaRPr kumimoji="0" lang="en-US" altLang="ja-JP" sz="500" dirty="0">
              <a:latin typeface="+mj-ea"/>
              <a:ea typeface="+mj-ea"/>
            </a:endParaRPr>
          </a:p>
          <a:p>
            <a:pPr marL="0" marR="0" lvl="0" indent="304800" algn="l" defTabSz="914400" rtl="0" eaLnBrk="0" fontAlgn="base" latinLnBrk="0" hangingPunct="0">
              <a:lnSpc>
                <a:spcPct val="100000"/>
              </a:lnSpc>
              <a:spcBef>
                <a:spcPct val="0"/>
              </a:spcBef>
              <a:spcAft>
                <a:spcPct val="0"/>
              </a:spcAft>
              <a:buClrTx/>
              <a:buSzTx/>
              <a:buFontTx/>
              <a:buNone/>
              <a:tabLst>
                <a:tab pos="7134225" algn="r"/>
              </a:tabLst>
            </a:pPr>
            <a:endParaRPr kumimoji="0" lang="en-US" altLang="ja-JP" sz="500" b="0" i="0" u="none" strike="noStrike" cap="none" normalizeH="0" baseline="0" dirty="0">
              <a:ln>
                <a:noFill/>
              </a:ln>
              <a:solidFill>
                <a:schemeClr val="tx1"/>
              </a:solidFill>
              <a:effectLst/>
              <a:latin typeface="+mj-ea"/>
              <a:ea typeface="+mj-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tab pos="7134225" algn="r"/>
              </a:tabLst>
            </a:pPr>
            <a:r>
              <a:rPr kumimoji="0" lang="ja-JP" altLang="ja-JP" sz="2400" b="0" i="0" u="none" strike="noStrike" cap="none" normalizeH="0" baseline="0" dirty="0">
                <a:ln>
                  <a:noFill/>
                </a:ln>
                <a:solidFill>
                  <a:schemeClr val="tx1"/>
                </a:solidFill>
                <a:effectLst/>
                <a:latin typeface="+mj-ea"/>
                <a:ea typeface="+mj-ea"/>
                <a:cs typeface="Times New Roman" panose="02020603050405020304" pitchFamily="18" charset="0"/>
              </a:rPr>
              <a:t>（</a:t>
            </a:r>
            <a:r>
              <a:rPr kumimoji="0" lang="en-US" altLang="ja-JP" sz="2400" b="0" i="0" u="none" strike="noStrike" cap="none" normalizeH="0" baseline="0" dirty="0">
                <a:ln>
                  <a:noFill/>
                </a:ln>
                <a:solidFill>
                  <a:schemeClr val="tx1"/>
                </a:solidFill>
                <a:effectLst/>
                <a:latin typeface="+mj-ea"/>
                <a:ea typeface="+mj-ea"/>
                <a:cs typeface="Times New Roman" panose="02020603050405020304" pitchFamily="18" charset="0"/>
              </a:rPr>
              <a:t>FAX</a:t>
            </a:r>
            <a:r>
              <a:rPr kumimoji="0" lang="ja-JP" altLang="en-US" sz="2400" b="0" i="0" u="none" strike="noStrike" cap="none" normalizeH="0" baseline="0" dirty="0">
                <a:ln>
                  <a:noFill/>
                </a:ln>
                <a:solidFill>
                  <a:schemeClr val="tx1"/>
                </a:solidFill>
                <a:effectLst/>
                <a:latin typeface="+mj-ea"/>
                <a:ea typeface="+mj-ea"/>
                <a:cs typeface="Times New Roman" panose="02020603050405020304" pitchFamily="18" charset="0"/>
              </a:rPr>
              <a:t>：</a:t>
            </a:r>
            <a:r>
              <a:rPr kumimoji="0" lang="en-US" altLang="ja-JP" sz="2400" b="0" i="0" u="none" strike="noStrike" cap="none" normalizeH="0" baseline="0" dirty="0">
                <a:ln>
                  <a:noFill/>
                </a:ln>
                <a:solidFill>
                  <a:schemeClr val="tx1"/>
                </a:solidFill>
                <a:effectLst/>
                <a:latin typeface="+mj-ea"/>
                <a:ea typeface="+mj-ea"/>
                <a:cs typeface="Times New Roman" panose="02020603050405020304" pitchFamily="18" charset="0"/>
              </a:rPr>
              <a:t>019-624-1266</a:t>
            </a:r>
            <a:r>
              <a:rPr kumimoji="0" lang="ja-JP" altLang="en-US" sz="2400" b="0" i="0" u="none" strike="noStrike" cap="none" normalizeH="0" baseline="0" dirty="0">
                <a:ln>
                  <a:noFill/>
                </a:ln>
                <a:solidFill>
                  <a:schemeClr val="tx1"/>
                </a:solidFill>
                <a:effectLst/>
                <a:latin typeface="+mj-ea"/>
                <a:ea typeface="+mj-ea"/>
                <a:cs typeface="Times New Roman" panose="02020603050405020304" pitchFamily="18" charset="0"/>
              </a:rPr>
              <a:t>） </a:t>
            </a:r>
            <a:r>
              <a:rPr kumimoji="0" lang="ja-JP" altLang="en-US" sz="1600" b="0" i="0" u="none" strike="noStrike" cap="none" normalizeH="0" baseline="0" dirty="0">
                <a:ln>
                  <a:noFill/>
                </a:ln>
                <a:solidFill>
                  <a:schemeClr val="tx1"/>
                </a:solidFill>
                <a:effectLst/>
                <a:latin typeface="+mj-ea"/>
                <a:ea typeface="+mj-ea"/>
                <a:cs typeface="Times New Roman" panose="02020603050405020304" pitchFamily="18" charset="0"/>
              </a:rPr>
              <a:t>申込書期限：</a:t>
            </a:r>
            <a:r>
              <a:rPr kumimoji="0" lang="en-US" altLang="ja-JP" sz="1600" b="0" i="0" u="none" strike="noStrike" cap="none" normalizeH="0" baseline="0" dirty="0">
                <a:ln>
                  <a:noFill/>
                </a:ln>
                <a:solidFill>
                  <a:schemeClr val="tx1"/>
                </a:solidFill>
                <a:effectLst/>
                <a:latin typeface="+mj-ea"/>
                <a:ea typeface="+mj-ea"/>
                <a:cs typeface="Times New Roman" panose="02020603050405020304" pitchFamily="18" charset="0"/>
              </a:rPr>
              <a:t>11</a:t>
            </a:r>
            <a:r>
              <a:rPr kumimoji="0" lang="ja-JP" altLang="en-US" sz="1600" b="0" i="0" u="none" strike="noStrike" cap="none" normalizeH="0" baseline="0" dirty="0">
                <a:ln>
                  <a:noFill/>
                </a:ln>
                <a:solidFill>
                  <a:schemeClr val="tx1"/>
                </a:solidFill>
                <a:effectLst/>
                <a:latin typeface="+mj-ea"/>
                <a:ea typeface="+mj-ea"/>
                <a:cs typeface="Times New Roman" panose="02020603050405020304" pitchFamily="18" charset="0"/>
              </a:rPr>
              <a:t>月</a:t>
            </a:r>
            <a:r>
              <a:rPr kumimoji="0" lang="en-US" altLang="ja-JP" sz="1600" b="0" i="0" u="none" strike="noStrike" cap="none" normalizeH="0" baseline="0" dirty="0">
                <a:ln>
                  <a:noFill/>
                </a:ln>
                <a:solidFill>
                  <a:schemeClr val="tx1"/>
                </a:solidFill>
                <a:effectLst/>
                <a:latin typeface="+mj-ea"/>
                <a:ea typeface="+mj-ea"/>
                <a:cs typeface="Times New Roman" panose="02020603050405020304" pitchFamily="18" charset="0"/>
              </a:rPr>
              <a:t>21</a:t>
            </a:r>
            <a:r>
              <a:rPr kumimoji="0" lang="ja-JP" altLang="en-US" sz="1600" b="0" i="0" u="none" strike="noStrike" cap="none" normalizeH="0" baseline="0" dirty="0">
                <a:ln>
                  <a:noFill/>
                </a:ln>
                <a:solidFill>
                  <a:schemeClr val="tx1"/>
                </a:solidFill>
                <a:effectLst/>
                <a:latin typeface="+mj-ea"/>
                <a:ea typeface="+mj-ea"/>
                <a:cs typeface="Times New Roman" panose="02020603050405020304" pitchFamily="18" charset="0"/>
              </a:rPr>
              <a:t>日（</a:t>
            </a:r>
            <a:r>
              <a:rPr kumimoji="0" lang="ja-JP" altLang="en-US" sz="1600" dirty="0">
                <a:latin typeface="+mj-ea"/>
                <a:ea typeface="+mj-ea"/>
                <a:cs typeface="Times New Roman" panose="02020603050405020304" pitchFamily="18" charset="0"/>
              </a:rPr>
              <a:t>木</a:t>
            </a:r>
            <a:r>
              <a:rPr kumimoji="0" lang="ja-JP" altLang="en-US" sz="1600" b="0" i="0" u="none" strike="noStrike" cap="none" normalizeH="0" baseline="0" dirty="0">
                <a:ln>
                  <a:noFill/>
                </a:ln>
                <a:solidFill>
                  <a:schemeClr val="tx1"/>
                </a:solidFill>
                <a:effectLst/>
                <a:latin typeface="+mj-ea"/>
                <a:ea typeface="+mj-ea"/>
                <a:cs typeface="Times New Roman" panose="02020603050405020304" pitchFamily="18" charset="0"/>
              </a:rPr>
              <a:t>）</a:t>
            </a:r>
            <a:endParaRPr kumimoji="0" lang="en-US" altLang="ja-JP" sz="1600" dirty="0">
              <a:latin typeface="+mj-ea"/>
              <a:ea typeface="+mj-ea"/>
            </a:endParaRPr>
          </a:p>
          <a:p>
            <a:pPr marL="0" marR="0" lvl="0" indent="279400" defTabSz="914400" rtl="0" eaLnBrk="0" fontAlgn="base" latinLnBrk="0" hangingPunct="0">
              <a:lnSpc>
                <a:spcPct val="100000"/>
              </a:lnSpc>
              <a:spcBef>
                <a:spcPct val="0"/>
              </a:spcBef>
              <a:spcAft>
                <a:spcPct val="0"/>
              </a:spcAft>
              <a:buClrTx/>
              <a:buSzTx/>
              <a:buFontTx/>
              <a:buNone/>
              <a:tabLst>
                <a:tab pos="7134225" algn="r"/>
              </a:tabLst>
            </a:pPr>
            <a:endParaRPr kumimoji="0" lang="en-US" altLang="ja-JP" sz="1800" b="1" dirty="0">
              <a:latin typeface="+mj-ea"/>
              <a:ea typeface="+mj-ea"/>
              <a:cs typeface="Times New Roman" panose="02020603050405020304" pitchFamily="18" charset="0"/>
            </a:endParaRPr>
          </a:p>
          <a:p>
            <a:pPr marL="0" marR="0" lvl="0" indent="279400" defTabSz="914400" rtl="0" eaLnBrk="0" fontAlgn="base" latinLnBrk="0" hangingPunct="0">
              <a:lnSpc>
                <a:spcPct val="100000"/>
              </a:lnSpc>
              <a:spcBef>
                <a:spcPct val="0"/>
              </a:spcBef>
              <a:spcAft>
                <a:spcPct val="0"/>
              </a:spcAft>
              <a:buClrTx/>
              <a:buSzTx/>
              <a:buFontTx/>
              <a:buNone/>
              <a:tabLst>
                <a:tab pos="7134225" algn="r"/>
              </a:tabLst>
            </a:pPr>
            <a:r>
              <a:rPr kumimoji="0" lang="ja-JP" altLang="en-US" sz="2000" b="1" dirty="0">
                <a:latin typeface="+mj-ea"/>
                <a:ea typeface="+mj-ea"/>
                <a:cs typeface="Times New Roman" panose="02020603050405020304" pitchFamily="18" charset="0"/>
              </a:rPr>
              <a:t>　　　　「商店街活性化研修会」</a:t>
            </a:r>
            <a:r>
              <a:rPr kumimoji="0" lang="ja-JP" altLang="en-US" sz="2000" b="1" i="0" u="none" strike="noStrike" cap="none" normalizeH="0" baseline="0" dirty="0">
                <a:ln>
                  <a:noFill/>
                </a:ln>
                <a:solidFill>
                  <a:schemeClr val="tx1"/>
                </a:solidFill>
                <a:effectLst/>
                <a:latin typeface="+mj-ea"/>
                <a:ea typeface="+mj-ea"/>
                <a:cs typeface="Times New Roman" panose="02020603050405020304" pitchFamily="18" charset="0"/>
              </a:rPr>
              <a:t>　参加申込書</a:t>
            </a:r>
            <a:endParaRPr kumimoji="0" lang="ja-JP" altLang="en-US" sz="2000" b="0" i="0" u="none" strike="noStrike" cap="none" normalizeH="0" baseline="0" dirty="0">
              <a:ln>
                <a:noFill/>
              </a:ln>
              <a:solidFill>
                <a:schemeClr val="tx1"/>
              </a:solidFill>
              <a:effectLst/>
              <a:latin typeface="+mj-ea"/>
              <a:ea typeface="+mj-ea"/>
            </a:endParaRPr>
          </a:p>
          <a:p>
            <a:pPr marL="0" marR="0" lvl="0" indent="279400" algn="l" defTabSz="914400" rtl="0" eaLnBrk="0" fontAlgn="base" latinLnBrk="0" hangingPunct="0">
              <a:lnSpc>
                <a:spcPct val="100000"/>
              </a:lnSpc>
              <a:spcBef>
                <a:spcPct val="0"/>
              </a:spcBef>
              <a:spcAft>
                <a:spcPct val="0"/>
              </a:spcAft>
              <a:buClrTx/>
              <a:buSzTx/>
              <a:buFontTx/>
              <a:buNone/>
              <a:tabLst>
                <a:tab pos="7134225" algn="r"/>
              </a:tabLst>
            </a:pPr>
            <a:endParaRPr kumimoji="0" lang="ja-JP" altLang="en-US" sz="1800" b="0" i="0" u="none" strike="noStrike" cap="none" normalizeH="0" baseline="0" dirty="0">
              <a:ln>
                <a:noFill/>
              </a:ln>
              <a:solidFill>
                <a:schemeClr val="tx1"/>
              </a:solidFill>
              <a:effectLst/>
              <a:latin typeface="+mj-ea"/>
              <a:ea typeface="+mj-ea"/>
            </a:endParaRPr>
          </a:p>
        </p:txBody>
      </p:sp>
      <p:sp>
        <p:nvSpPr>
          <p:cNvPr id="6" name="Text Box 1">
            <a:extLst>
              <a:ext uri="{FF2B5EF4-FFF2-40B4-BE49-F238E27FC236}">
                <a16:creationId xmlns:a16="http://schemas.microsoft.com/office/drawing/2014/main" id="{93F25998-6269-41E0-BADB-D7F21B1E5F85}"/>
              </a:ext>
            </a:extLst>
          </p:cNvPr>
          <p:cNvSpPr txBox="1">
            <a:spLocks noChangeArrowheads="1"/>
          </p:cNvSpPr>
          <p:nvPr/>
        </p:nvSpPr>
        <p:spPr bwMode="auto">
          <a:xfrm>
            <a:off x="560832" y="8045769"/>
            <a:ext cx="6936252" cy="685800"/>
          </a:xfrm>
          <a:prstGeom prst="rect">
            <a:avLst/>
          </a:prstGeom>
          <a:solidFill>
            <a:srgbClr val="FFFFFF"/>
          </a:solidFill>
          <a:ln w="6350">
            <a:solidFill>
              <a:srgbClr val="000000"/>
            </a:solidFill>
            <a:miter lim="800000"/>
            <a:headEnd/>
            <a:tailEnd/>
          </a:ln>
          <a:effectLst/>
          <a:extLst>
            <a:ext uri="{AF507438-7753-43E0-B8FC-AC1667EBCBE1}">
              <a14:hiddenEffects xmlns:a14="http://schemas.microsoft.com/office/drawing/2010/main">
                <a:effectLst>
                  <a:outerShdw dist="45791" dir="3378596" algn="ctr" rotWithShape="0">
                    <a:srgbClr val="4D4D4D">
                      <a:alpha val="80000"/>
                    </a:srgbClr>
                  </a:outerShdw>
                </a:effectLst>
              </a14:hiddenEffects>
            </a:ext>
          </a:extLst>
        </p:spPr>
        <p:txBody>
          <a:bodyPr vert="horz" wrap="square" lIns="73800" tIns="8890" rIns="73800" bIns="8890" numCol="1" anchor="t" anchorCtr="0" compatLnSpc="1">
            <a:prstTxWarp prst="textNoShape">
              <a:avLst/>
            </a:prstTxWarp>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■個人情報の取り扱いについて</a:t>
            </a:r>
            <a:endParaRPr kumimoji="0" lang="ja-JP" altLang="ja-JP" sz="5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参加申込書にご記入いただいた情報は、当事業における本人確認、出席者名簿の作成など、本事業の実施のためにのみ使用いたします。</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AF55A060-1686-487D-8437-6BE5D9D1501C}"/>
              </a:ext>
            </a:extLst>
          </p:cNvPr>
          <p:cNvSpPr>
            <a:spLocks noChangeArrowheads="1"/>
          </p:cNvSpPr>
          <p:nvPr/>
        </p:nvSpPr>
        <p:spPr bwMode="auto">
          <a:xfrm>
            <a:off x="646111" y="1282995"/>
            <a:ext cx="676456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794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279400" algn="l" defTabSz="914400" rtl="0" eaLnBrk="0" fontAlgn="base" latinLnBrk="0" hangingPunct="0">
              <a:lnSpc>
                <a:spcPct val="100000"/>
              </a:lnSpc>
              <a:spcBef>
                <a:spcPct val="0"/>
              </a:spcBef>
              <a:spcAft>
                <a:spcPct val="0"/>
              </a:spcAft>
              <a:buClrTx/>
              <a:buSzTx/>
              <a:buFontTx/>
              <a:buNone/>
              <a:tabLst/>
            </a:pPr>
            <a:r>
              <a:rPr kumimoji="0" lang="ja-JP" altLang="en-US" sz="500" b="0" i="0" u="none" strike="noStrike" cap="none" normalizeH="0" baseline="0" dirty="0">
                <a:ln>
                  <a:noFill/>
                </a:ln>
                <a:solidFill>
                  <a:schemeClr val="tx1"/>
                </a:solidFill>
                <a:effectLst/>
              </a:rPr>
              <a:t>　</a:t>
            </a:r>
            <a:endParaRPr kumimoji="0" lang="ja-JP" altLang="ja-JP" sz="500" b="0" i="0" u="none" strike="noStrike" cap="none" normalizeH="0" baseline="0" dirty="0">
              <a:ln>
                <a:noFill/>
              </a:ln>
              <a:solidFill>
                <a:schemeClr val="tx1"/>
              </a:solidFill>
              <a:effectLst/>
            </a:endParaRPr>
          </a:p>
          <a:p>
            <a:pPr marL="0" marR="0" lvl="0" indent="2794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Arial" panose="020B0604020202020204" pitchFamily="34" charset="0"/>
              </a:rPr>
              <a:t>　</a:t>
            </a: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en-US" altLang="ja-JP" sz="1600" b="0" i="0" u="sng" strike="noStrike" cap="none" normalizeH="0" baseline="0" dirty="0">
              <a:ln>
                <a:noFill/>
              </a:ln>
              <a:solidFill>
                <a:schemeClr val="tx1"/>
              </a:solidFill>
              <a:effectLst/>
              <a:latin typeface="+mn-ea"/>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latin typeface="+mn-ea"/>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en-US" altLang="ja-JP" sz="1600" b="0" i="0" u="sng" strike="noStrike" cap="none" normalizeH="0" baseline="0" dirty="0">
              <a:ln>
                <a:noFill/>
              </a:ln>
              <a:solidFill>
                <a:schemeClr val="tx1"/>
              </a:solidFill>
              <a:effectLst/>
              <a:latin typeface="+mn-ea"/>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r>
              <a:rPr kumimoji="0" lang="ja-JP" altLang="en-US" sz="1600" u="sng" dirty="0">
                <a:latin typeface="+mn-ea"/>
                <a:cs typeface="Times New Roman" panose="02020603050405020304" pitchFamily="18" charset="0"/>
              </a:rPr>
              <a:t>　　　　　　　　　　　　　　　　　　　　　　　</a:t>
            </a:r>
            <a:r>
              <a:rPr kumimoji="0" lang="ja-JP" altLang="en-US" sz="1600" b="0" i="0" u="sng" strike="noStrike" cap="none" normalizeH="0" baseline="0" dirty="0">
                <a:ln>
                  <a:noFill/>
                </a:ln>
                <a:solidFill>
                  <a:schemeClr val="tx1"/>
                </a:solidFill>
                <a:effectLst/>
                <a:latin typeface="+mn-ea"/>
                <a:cs typeface="Times New Roman" panose="02020603050405020304" pitchFamily="18" charset="0"/>
              </a:rPr>
              <a:t>　　　　　　　　　　　　　　　　　　　　　　　　　　　</a:t>
            </a:r>
            <a:r>
              <a:rPr kumimoji="0" lang="ja-JP" altLang="en-US" sz="1600" b="0" i="0" strike="noStrike" cap="none" normalizeH="0" baseline="0" dirty="0">
                <a:ln>
                  <a:noFill/>
                </a:ln>
                <a:solidFill>
                  <a:schemeClr val="tx1"/>
                </a:solidFill>
                <a:effectLst/>
                <a:latin typeface="+mn-ea"/>
                <a:cs typeface="Times New Roman" panose="02020603050405020304" pitchFamily="18" charset="0"/>
              </a:rPr>
              <a:t>　　　　　　　　　　　　　　　　　　</a:t>
            </a:r>
            <a:endParaRPr kumimoji="0" lang="en-US" altLang="ja-JP" sz="1600" b="0" i="0" strike="noStrike" cap="none" normalizeH="0" baseline="0" dirty="0">
              <a:ln>
                <a:noFill/>
              </a:ln>
              <a:solidFill>
                <a:schemeClr val="tx1"/>
              </a:solidFill>
              <a:effectLst/>
              <a:latin typeface="+mn-ea"/>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latin typeface="+mn-ea"/>
            </a:endParaRPr>
          </a:p>
          <a:p>
            <a:pPr marL="0" marR="0" lvl="0" indent="279400" algn="l" defTabSz="914400" rtl="0" eaLnBrk="0" fontAlgn="base" latinLnBrk="0" hangingPunct="0">
              <a:lnSpc>
                <a:spcPct val="100000"/>
              </a:lnSpc>
              <a:spcBef>
                <a:spcPct val="0"/>
              </a:spcBef>
              <a:spcAft>
                <a:spcPct val="0"/>
              </a:spcAft>
              <a:buClrTx/>
              <a:buSzTx/>
              <a:buFontTx/>
              <a:buNone/>
              <a:tabLst/>
            </a:pPr>
            <a:r>
              <a:rPr kumimoji="0" lang="ja-JP" altLang="en-US" sz="1600" u="sng" dirty="0">
                <a:latin typeface="+mn-ea"/>
                <a:cs typeface="Times New Roman" panose="02020603050405020304" pitchFamily="18" charset="0"/>
              </a:rPr>
              <a:t>　　　　　　　　　　　　　　　　　　　　　　</a:t>
            </a:r>
            <a:r>
              <a:rPr kumimoji="0" lang="ja-JP" altLang="en-US" sz="1600" b="0" i="0" u="sng" strike="noStrike" cap="none" normalizeH="0" baseline="0" dirty="0">
                <a:ln>
                  <a:noFill/>
                </a:ln>
                <a:solidFill>
                  <a:schemeClr val="tx1"/>
                </a:solidFill>
                <a:effectLst/>
                <a:latin typeface="+mn-ea"/>
                <a:cs typeface="Times New Roman" panose="02020603050405020304" pitchFamily="18" charset="0"/>
              </a:rPr>
              <a:t>　　　　　　　　　　　　　　　</a:t>
            </a:r>
            <a:endParaRPr kumimoji="0" lang="en-US" altLang="ja-JP" sz="1600" b="0" i="0" u="sng" strike="noStrike" cap="none" normalizeH="0" baseline="0" dirty="0">
              <a:ln>
                <a:noFill/>
              </a:ln>
              <a:solidFill>
                <a:schemeClr val="tx1"/>
              </a:solidFill>
              <a:effectLst/>
              <a:latin typeface="+mn-ea"/>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latin typeface="+mn-ea"/>
            </a:endParaRPr>
          </a:p>
          <a:p>
            <a:pPr marL="0" marR="0" lvl="0" indent="279400" algn="l" defTabSz="914400" rtl="0" eaLnBrk="0" fontAlgn="base" latinLnBrk="0" hangingPunct="0">
              <a:lnSpc>
                <a:spcPct val="100000"/>
              </a:lnSpc>
              <a:spcBef>
                <a:spcPct val="0"/>
              </a:spcBef>
              <a:spcAft>
                <a:spcPct val="0"/>
              </a:spcAft>
              <a:buClrTx/>
              <a:buSzTx/>
              <a:buFontTx/>
              <a:buNone/>
              <a:tabLst/>
            </a:pPr>
            <a:r>
              <a:rPr kumimoji="0" lang="ja-JP" altLang="en-US" sz="1600" b="0" i="0" u="sng" strike="noStrike" cap="none" normalizeH="0" baseline="0" dirty="0">
                <a:ln>
                  <a:noFill/>
                </a:ln>
                <a:solidFill>
                  <a:schemeClr val="tx1"/>
                </a:solidFill>
                <a:effectLst/>
                <a:latin typeface="+mn-ea"/>
                <a:cs typeface="Times New Roman" panose="02020603050405020304" pitchFamily="18" charset="0"/>
              </a:rPr>
              <a:t>                                        　　　　　　　　　　　　　　　　　　　　　　　　　　　　　　　　　　　　　　　　　　　　　</a:t>
            </a:r>
            <a:endParaRPr kumimoji="0" lang="ja-JP" altLang="en-US" sz="1600" b="0" i="0" u="none" strike="noStrike" cap="none" normalizeH="0" baseline="0" dirty="0">
              <a:ln>
                <a:noFill/>
              </a:ln>
              <a:solidFill>
                <a:schemeClr val="tx1"/>
              </a:solidFill>
              <a:effectLst/>
              <a:latin typeface="+mn-ea"/>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chemeClr val="tx1"/>
              </a:solidFill>
              <a:effectLst/>
              <a:latin typeface="+mn-ea"/>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endParaRPr>
          </a:p>
          <a:p>
            <a:pPr marL="0" marR="0" lvl="0" indent="279400" algn="l" defTabSz="914400" rtl="0" eaLnBrk="0" fontAlgn="base" latinLnBrk="0" hangingPunct="0">
              <a:lnSpc>
                <a:spcPct val="100000"/>
              </a:lnSpc>
              <a:spcBef>
                <a:spcPct val="0"/>
              </a:spcBef>
              <a:spcAft>
                <a:spcPct val="0"/>
              </a:spcAft>
              <a:buClrTx/>
              <a:buSzTx/>
              <a:buFontTx/>
              <a:buNone/>
              <a:tabLst/>
            </a:pPr>
            <a:br>
              <a:rPr kumimoji="0" lang="ja-JP" altLang="en-US" sz="10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ja-JP" altLang="en-US" sz="500" b="0" i="0" u="none" strike="noStrike" cap="none" normalizeH="0" baseline="0" dirty="0">
              <a:ln>
                <a:noFill/>
              </a:ln>
              <a:solidFill>
                <a:schemeClr val="tx1"/>
              </a:solidFill>
              <a:effectLst/>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表 7">
            <a:extLst>
              <a:ext uri="{FF2B5EF4-FFF2-40B4-BE49-F238E27FC236}">
                <a16:creationId xmlns:a16="http://schemas.microsoft.com/office/drawing/2014/main" id="{15950D26-833D-33BB-A0A6-830800A4C84C}"/>
              </a:ext>
            </a:extLst>
          </p:cNvPr>
          <p:cNvGraphicFramePr>
            <a:graphicFrameLocks noGrp="1"/>
          </p:cNvGraphicFramePr>
          <p:nvPr>
            <p:extLst>
              <p:ext uri="{D42A27DB-BD31-4B8C-83A1-F6EECF244321}">
                <p14:modId xmlns:p14="http://schemas.microsoft.com/office/powerpoint/2010/main" val="2372000694"/>
              </p:ext>
            </p:extLst>
          </p:nvPr>
        </p:nvGraphicFramePr>
        <p:xfrm>
          <a:off x="560832" y="4347964"/>
          <a:ext cx="6936252" cy="3594292"/>
        </p:xfrm>
        <a:graphic>
          <a:graphicData uri="http://schemas.openxmlformats.org/drawingml/2006/table">
            <a:tbl>
              <a:tblPr firstRow="1" firstCol="1" lastRow="1" lastCol="1" bandRow="1" bandCol="1">
                <a:tableStyleId>{5C22544A-7EE6-4342-B048-85BDC9FD1C3A}</a:tableStyleId>
              </a:tblPr>
              <a:tblGrid>
                <a:gridCol w="2087370">
                  <a:extLst>
                    <a:ext uri="{9D8B030D-6E8A-4147-A177-3AD203B41FA5}">
                      <a16:colId xmlns:a16="http://schemas.microsoft.com/office/drawing/2014/main" val="2244262289"/>
                    </a:ext>
                  </a:extLst>
                </a:gridCol>
                <a:gridCol w="2131062">
                  <a:extLst>
                    <a:ext uri="{9D8B030D-6E8A-4147-A177-3AD203B41FA5}">
                      <a16:colId xmlns:a16="http://schemas.microsoft.com/office/drawing/2014/main" val="1816647326"/>
                    </a:ext>
                  </a:extLst>
                </a:gridCol>
                <a:gridCol w="2717820">
                  <a:extLst>
                    <a:ext uri="{9D8B030D-6E8A-4147-A177-3AD203B41FA5}">
                      <a16:colId xmlns:a16="http://schemas.microsoft.com/office/drawing/2014/main" val="2038111159"/>
                    </a:ext>
                  </a:extLst>
                </a:gridCol>
              </a:tblGrid>
              <a:tr h="371545">
                <a:tc>
                  <a:txBody>
                    <a:bodyPr/>
                    <a:lstStyle/>
                    <a:p>
                      <a:pPr algn="ctr">
                        <a:lnSpc>
                          <a:spcPct val="110000"/>
                        </a:lnSpc>
                      </a:pPr>
                      <a:r>
                        <a:rPr lang="ja-JP" sz="1200" kern="0" dirty="0">
                          <a:solidFill>
                            <a:schemeClr val="bg2">
                              <a:lumMod val="10000"/>
                            </a:schemeClr>
                          </a:solidFill>
                          <a:effectLst/>
                        </a:rPr>
                        <a:t>役職名</a:t>
                      </a:r>
                      <a:endParaRPr lang="ja-JP" sz="1050" kern="100" dirty="0">
                        <a:solidFill>
                          <a:schemeClr val="bg2">
                            <a:lumMod val="1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0000"/>
                        </a:lnSpc>
                      </a:pPr>
                      <a:r>
                        <a:rPr lang="ja-JP" sz="1200" kern="0" dirty="0">
                          <a:solidFill>
                            <a:schemeClr val="bg2">
                              <a:lumMod val="10000"/>
                            </a:schemeClr>
                          </a:solidFill>
                          <a:effectLst/>
                        </a:rPr>
                        <a:t>参加者氏名</a:t>
                      </a:r>
                      <a:endParaRPr lang="ja-JP" sz="1050" kern="100" dirty="0">
                        <a:solidFill>
                          <a:schemeClr val="bg2">
                            <a:lumMod val="1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0000"/>
                        </a:lnSpc>
                      </a:pPr>
                      <a:r>
                        <a:rPr lang="ja-JP" sz="1200" kern="100" dirty="0">
                          <a:solidFill>
                            <a:schemeClr val="bg2">
                              <a:lumMod val="10000"/>
                            </a:schemeClr>
                          </a:solidFill>
                          <a:effectLst/>
                        </a:rPr>
                        <a:t>メールアドレス</a:t>
                      </a:r>
                      <a:endParaRPr lang="en-US" altLang="ja-JP" sz="1200" kern="100" dirty="0">
                        <a:solidFill>
                          <a:schemeClr val="bg2">
                            <a:lumMod val="10000"/>
                          </a:schemeClr>
                        </a:solidFill>
                        <a:effectLst/>
                      </a:endParaRPr>
                    </a:p>
                    <a:p>
                      <a:pPr algn="ctr">
                        <a:lnSpc>
                          <a:spcPct val="110000"/>
                        </a:lnSpc>
                      </a:pPr>
                      <a:r>
                        <a:rPr lang="ja-JP" sz="1200" kern="100" dirty="0">
                          <a:solidFill>
                            <a:schemeClr val="bg2">
                              <a:lumMod val="10000"/>
                            </a:schemeClr>
                          </a:solidFill>
                          <a:effectLst/>
                        </a:rPr>
                        <a:t>（</a:t>
                      </a:r>
                      <a:r>
                        <a:rPr lang="en-US" altLang="ja-JP" sz="1200" kern="100" dirty="0">
                          <a:solidFill>
                            <a:schemeClr val="bg2">
                              <a:lumMod val="10000"/>
                            </a:schemeClr>
                          </a:solidFill>
                          <a:effectLst/>
                        </a:rPr>
                        <a:t>※</a:t>
                      </a:r>
                      <a:r>
                        <a:rPr lang="ja-JP" sz="1200" kern="100" dirty="0">
                          <a:solidFill>
                            <a:schemeClr val="bg2">
                              <a:lumMod val="10000"/>
                            </a:schemeClr>
                          </a:solidFill>
                          <a:effectLst/>
                        </a:rPr>
                        <a:t>オンライン</a:t>
                      </a:r>
                      <a:r>
                        <a:rPr lang="ja-JP" altLang="en-US" sz="1200" kern="100" dirty="0">
                          <a:solidFill>
                            <a:schemeClr val="bg2">
                              <a:lumMod val="10000"/>
                            </a:schemeClr>
                          </a:solidFill>
                          <a:effectLst/>
                        </a:rPr>
                        <a:t>参加</a:t>
                      </a:r>
                      <a:r>
                        <a:rPr lang="ja-JP" sz="1200" kern="100" dirty="0">
                          <a:solidFill>
                            <a:schemeClr val="bg2">
                              <a:lumMod val="10000"/>
                            </a:schemeClr>
                          </a:solidFill>
                          <a:effectLst/>
                        </a:rPr>
                        <a:t>のみ）</a:t>
                      </a:r>
                      <a:endParaRPr lang="ja-JP" sz="1200" kern="100" dirty="0">
                        <a:solidFill>
                          <a:schemeClr val="bg2">
                            <a:lumMod val="1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3394819"/>
                  </a:ext>
                </a:extLst>
              </a:tr>
              <a:tr h="278250">
                <a:tc rowSpan="2">
                  <a:txBody>
                    <a:bodyPr/>
                    <a:lstStyle/>
                    <a:p>
                      <a:pPr algn="l">
                        <a:lnSpc>
                          <a:spcPct val="110000"/>
                        </a:lnSpc>
                      </a:pPr>
                      <a:r>
                        <a:rPr lang="en-US" sz="12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0000"/>
                        </a:lnSpc>
                      </a:pPr>
                      <a:r>
                        <a:rPr lang="ja-JP" sz="1200" kern="0" dirty="0">
                          <a:effectLst/>
                        </a:rPr>
                        <a:t>ﾌﾘｶﾞﾅ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ja-JP" sz="1050" kern="100" dirty="0">
                        <a:effectLst/>
                        <a:latin typeface="游明朝" panose="02020400000000000000" pitchFamily="18" charset="-128"/>
                        <a:ea typeface="游明朝" panose="02020400000000000000" pitchFamily="18"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3812644"/>
                  </a:ext>
                </a:extLst>
              </a:tr>
              <a:tr h="781249">
                <a:tc vMerge="1">
                  <a:txBody>
                    <a:bodyPr/>
                    <a:lstStyle/>
                    <a:p>
                      <a:endParaRPr kumimoji="1" lang="ja-JP" altLang="en-US"/>
                    </a:p>
                  </a:txBody>
                  <a:tcPr/>
                </a:tc>
                <a:tc>
                  <a:txBody>
                    <a:bodyPr/>
                    <a:lstStyle/>
                    <a:p>
                      <a:pPr algn="l">
                        <a:lnSpc>
                          <a:spcPct val="110000"/>
                        </a:lnSpc>
                      </a:pPr>
                      <a:r>
                        <a:rPr lang="en-US" sz="12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640057497"/>
                  </a:ext>
                </a:extLst>
              </a:tr>
              <a:tr h="278250">
                <a:tc rowSpan="2">
                  <a:txBody>
                    <a:bodyPr/>
                    <a:lstStyle/>
                    <a:p>
                      <a:pPr algn="l">
                        <a:lnSpc>
                          <a:spcPct val="110000"/>
                        </a:lnSpc>
                      </a:pPr>
                      <a:r>
                        <a:rPr lang="en-US" sz="12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0000"/>
                        </a:lnSpc>
                      </a:pPr>
                      <a:r>
                        <a:rPr lang="ja-JP" sz="1200" kern="0" dirty="0">
                          <a:effectLst/>
                        </a:rPr>
                        <a:t>ﾌﾘｶﾞﾅ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ja-JP" sz="1050" kern="100" dirty="0">
                        <a:effectLst/>
                        <a:latin typeface="游明朝" panose="02020400000000000000" pitchFamily="18" charset="-128"/>
                        <a:ea typeface="游明朝" panose="02020400000000000000" pitchFamily="18"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0335314"/>
                  </a:ext>
                </a:extLst>
              </a:tr>
              <a:tr h="794646">
                <a:tc vMerge="1">
                  <a:txBody>
                    <a:bodyPr/>
                    <a:lstStyle/>
                    <a:p>
                      <a:endParaRPr kumimoji="1" lang="ja-JP" altLang="en-US"/>
                    </a:p>
                  </a:txBody>
                  <a:tcPr/>
                </a:tc>
                <a:tc>
                  <a:txBody>
                    <a:bodyPr/>
                    <a:lstStyle/>
                    <a:p>
                      <a:pPr algn="l">
                        <a:lnSpc>
                          <a:spcPct val="110000"/>
                        </a:lnSpc>
                      </a:pPr>
                      <a:r>
                        <a:rPr lang="en-US" sz="1200" kern="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42387834"/>
                  </a:ext>
                </a:extLst>
              </a:tr>
              <a:tr h="278250">
                <a:tc rowSpan="2">
                  <a:txBody>
                    <a:bodyPr/>
                    <a:lstStyle/>
                    <a:p>
                      <a:pPr algn="l"/>
                      <a:endParaRPr lang="ja-JP" sz="1050" kern="100" dirty="0">
                        <a:effectLst/>
                        <a:latin typeface="游明朝" panose="02020400000000000000" pitchFamily="18" charset="-128"/>
                        <a:ea typeface="游明朝" panose="02020400000000000000" pitchFamily="18" charset="-128"/>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0000"/>
                        </a:lnSpc>
                      </a:pPr>
                      <a:r>
                        <a:rPr lang="ja-JP" sz="1200" kern="0" dirty="0">
                          <a:effectLst/>
                        </a:rPr>
                        <a:t>ﾌﾘｶﾞﾅ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ja-JP" sz="1050" kern="100" dirty="0">
                        <a:effectLst/>
                        <a:latin typeface="游明朝" panose="02020400000000000000" pitchFamily="18" charset="-128"/>
                        <a:ea typeface="游明朝" panose="02020400000000000000" pitchFamily="18" charset="-128"/>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7164049"/>
                  </a:ext>
                </a:extLst>
              </a:tr>
              <a:tr h="776358">
                <a:tc vMerge="1">
                  <a:txBody>
                    <a:bodyPr/>
                    <a:lstStyle/>
                    <a:p>
                      <a:endParaRPr kumimoji="1" lang="ja-JP" altLang="en-US"/>
                    </a:p>
                  </a:txBody>
                  <a:tcPr/>
                </a:tc>
                <a:tc>
                  <a:txBody>
                    <a:bodyPr/>
                    <a:lstStyle/>
                    <a:p>
                      <a:pPr algn="l"/>
                      <a:endParaRPr lang="ja-JP" sz="1050" kern="100" dirty="0">
                        <a:effectLst/>
                        <a:latin typeface="游明朝" panose="02020400000000000000" pitchFamily="18" charset="-128"/>
                        <a:ea typeface="游明朝" panose="02020400000000000000" pitchFamily="18" charset="-128"/>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52414200"/>
                  </a:ext>
                </a:extLst>
              </a:tr>
            </a:tbl>
          </a:graphicData>
        </a:graphic>
      </p:graphicFrame>
      <p:graphicFrame>
        <p:nvGraphicFramePr>
          <p:cNvPr id="3" name="表 2">
            <a:extLst>
              <a:ext uri="{FF2B5EF4-FFF2-40B4-BE49-F238E27FC236}">
                <a16:creationId xmlns:a16="http://schemas.microsoft.com/office/drawing/2014/main" id="{3BAB245A-A5CF-7A51-947D-FB482DDCB721}"/>
              </a:ext>
            </a:extLst>
          </p:cNvPr>
          <p:cNvGraphicFramePr>
            <a:graphicFrameLocks noGrp="1"/>
          </p:cNvGraphicFramePr>
          <p:nvPr>
            <p:extLst>
              <p:ext uri="{D42A27DB-BD31-4B8C-83A1-F6EECF244321}">
                <p14:modId xmlns:p14="http://schemas.microsoft.com/office/powerpoint/2010/main" val="1140442994"/>
              </p:ext>
            </p:extLst>
          </p:nvPr>
        </p:nvGraphicFramePr>
        <p:xfrm>
          <a:off x="2621280" y="2138236"/>
          <a:ext cx="4815840" cy="1295400"/>
        </p:xfrm>
        <a:graphic>
          <a:graphicData uri="http://schemas.openxmlformats.org/drawingml/2006/table">
            <a:tbl>
              <a:tblPr firstRow="1" firstCol="1" bandRow="1">
                <a:tableStyleId>{5C22544A-7EE6-4342-B048-85BDC9FD1C3A}</a:tableStyleId>
              </a:tblPr>
              <a:tblGrid>
                <a:gridCol w="1127760">
                  <a:extLst>
                    <a:ext uri="{9D8B030D-6E8A-4147-A177-3AD203B41FA5}">
                      <a16:colId xmlns:a16="http://schemas.microsoft.com/office/drawing/2014/main" val="1528207614"/>
                    </a:ext>
                  </a:extLst>
                </a:gridCol>
                <a:gridCol w="3688080">
                  <a:extLst>
                    <a:ext uri="{9D8B030D-6E8A-4147-A177-3AD203B41FA5}">
                      <a16:colId xmlns:a16="http://schemas.microsoft.com/office/drawing/2014/main" val="211603186"/>
                    </a:ext>
                  </a:extLst>
                </a:gridCol>
              </a:tblGrid>
              <a:tr h="431800">
                <a:tc>
                  <a:txBody>
                    <a:bodyPr/>
                    <a:lstStyle/>
                    <a:p>
                      <a:pPr algn="just"/>
                      <a:r>
                        <a:rPr lang="ja-JP" altLang="en-US" sz="1200" kern="0" dirty="0">
                          <a:solidFill>
                            <a:schemeClr val="tx1"/>
                          </a:solidFill>
                          <a:effectLst/>
                        </a:rPr>
                        <a:t>団体・機関名</a:t>
                      </a:r>
                      <a:r>
                        <a:rPr lang="ja-JP" sz="1200" kern="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300" kern="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344204"/>
                  </a:ext>
                </a:extLst>
              </a:tr>
              <a:tr h="431800">
                <a:tc>
                  <a:txBody>
                    <a:bodyPr/>
                    <a:lstStyle/>
                    <a:p>
                      <a:pPr algn="l"/>
                      <a:r>
                        <a:rPr lang="ja-JP" altLang="en-US" sz="1200" kern="0" dirty="0">
                          <a:solidFill>
                            <a:schemeClr val="tx1"/>
                          </a:solidFill>
                          <a:effectLst/>
                          <a:latin typeface="+mj-ea"/>
                          <a:ea typeface="+mj-ea"/>
                          <a:cs typeface="Times New Roman" panose="02020603050405020304" pitchFamily="18" charset="0"/>
                        </a:rPr>
                        <a:t>記入者名</a:t>
                      </a:r>
                      <a:endParaRPr lang="ja-JP" sz="1050" kern="100" dirty="0">
                        <a:solidFill>
                          <a:schemeClr val="tx1"/>
                        </a:solidFill>
                        <a:effectLst/>
                        <a:latin typeface="+mj-ea"/>
                        <a:ea typeface="+mj-ea"/>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300" kern="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85278"/>
                  </a:ext>
                </a:extLst>
              </a:tr>
              <a:tr h="431800">
                <a:tc>
                  <a:txBody>
                    <a:bodyPr/>
                    <a:lstStyle/>
                    <a:p>
                      <a:pPr algn="l"/>
                      <a:r>
                        <a:rPr lang="ja-JP" sz="1200" kern="0" dirty="0">
                          <a:solidFill>
                            <a:schemeClr val="tx1"/>
                          </a:solidFill>
                          <a:effectLst/>
                        </a:rPr>
                        <a:t>電話番号</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300" kern="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123401"/>
                  </a:ext>
                </a:extLst>
              </a:tr>
            </a:tbl>
          </a:graphicData>
        </a:graphic>
      </p:graphicFrame>
      <p:sp>
        <p:nvSpPr>
          <p:cNvPr id="4" name="テキスト ボックス 3">
            <a:extLst>
              <a:ext uri="{FF2B5EF4-FFF2-40B4-BE49-F238E27FC236}">
                <a16:creationId xmlns:a16="http://schemas.microsoft.com/office/drawing/2014/main" id="{BB84A5E5-A765-B7BD-B95C-51DE5F755346}"/>
              </a:ext>
            </a:extLst>
          </p:cNvPr>
          <p:cNvSpPr txBox="1"/>
          <p:nvPr/>
        </p:nvSpPr>
        <p:spPr>
          <a:xfrm>
            <a:off x="539997" y="3480628"/>
            <a:ext cx="4489203" cy="338554"/>
          </a:xfrm>
          <a:prstGeom prst="rect">
            <a:avLst/>
          </a:prstGeom>
          <a:noFill/>
        </p:spPr>
        <p:txBody>
          <a:bodyPr wrap="square" rtlCol="0">
            <a:spAutoFit/>
          </a:bodyPr>
          <a:lstStyle/>
          <a:p>
            <a:r>
              <a:rPr kumimoji="1" lang="ja-JP" altLang="en-US" sz="1600" dirty="0"/>
              <a:t>下記のとおり申し込みます。</a:t>
            </a:r>
          </a:p>
        </p:txBody>
      </p:sp>
      <p:sp>
        <p:nvSpPr>
          <p:cNvPr id="10" name="テキスト ボックス 9">
            <a:extLst>
              <a:ext uri="{FF2B5EF4-FFF2-40B4-BE49-F238E27FC236}">
                <a16:creationId xmlns:a16="http://schemas.microsoft.com/office/drawing/2014/main" id="{6E2D587C-0099-CD0B-3EB4-62EE53F37360}"/>
              </a:ext>
            </a:extLst>
          </p:cNvPr>
          <p:cNvSpPr txBox="1"/>
          <p:nvPr/>
        </p:nvSpPr>
        <p:spPr>
          <a:xfrm>
            <a:off x="3887787" y="1752690"/>
            <a:ext cx="4489203" cy="338554"/>
          </a:xfrm>
          <a:prstGeom prst="rect">
            <a:avLst/>
          </a:prstGeom>
          <a:noFill/>
        </p:spPr>
        <p:txBody>
          <a:bodyPr wrap="square" rtlCol="0">
            <a:spAutoFit/>
          </a:bodyPr>
          <a:lstStyle/>
          <a:p>
            <a:r>
              <a:rPr kumimoji="1" lang="ja-JP" altLang="en-US" sz="1600" u="sng" dirty="0"/>
              <a:t>記入日　令和　　年　　　月　　　日</a:t>
            </a:r>
          </a:p>
        </p:txBody>
      </p:sp>
      <p:sp>
        <p:nvSpPr>
          <p:cNvPr id="2" name="正方形/長方形 1">
            <a:extLst>
              <a:ext uri="{FF2B5EF4-FFF2-40B4-BE49-F238E27FC236}">
                <a16:creationId xmlns:a16="http://schemas.microsoft.com/office/drawing/2014/main" id="{717F5874-8AAF-BE9F-105C-AE524475978C}"/>
              </a:ext>
            </a:extLst>
          </p:cNvPr>
          <p:cNvSpPr/>
          <p:nvPr/>
        </p:nvSpPr>
        <p:spPr>
          <a:xfrm>
            <a:off x="513555" y="3813124"/>
            <a:ext cx="7116869" cy="461665"/>
          </a:xfrm>
          <a:prstGeom prst="rect">
            <a:avLst/>
          </a:prstGeom>
        </p:spPr>
        <p:txBody>
          <a:bodyPr wrap="square">
            <a:spAutoFit/>
          </a:bodyPr>
          <a:lstStyle/>
          <a:p>
            <a:pPr algn="ctr"/>
            <a:r>
              <a:rPr lang="ja-JP" altLang="en-US" sz="2400" b="1" dirty="0">
                <a:ln w="0">
                  <a:solidFill>
                    <a:schemeClr val="bg1"/>
                  </a:solidFill>
                </a:ln>
                <a:latin typeface="ＭＳ Ｐゴシック" panose="020B0600070205080204" pitchFamily="50" charset="-128"/>
                <a:ea typeface="ＭＳ Ｐゴシック" panose="020B0600070205080204" pitchFamily="50" charset="-128"/>
              </a:rPr>
              <a:t>リアル参加</a:t>
            </a:r>
            <a:r>
              <a:rPr lang="en-US" altLang="ja-JP" sz="2400" b="1" dirty="0">
                <a:ln w="0">
                  <a:solidFill>
                    <a:schemeClr val="bg1"/>
                  </a:solidFill>
                </a:ln>
                <a:latin typeface="ＭＳ Ｐゴシック" panose="020B0600070205080204" pitchFamily="50" charset="-128"/>
                <a:ea typeface="ＭＳ Ｐゴシック" panose="020B0600070205080204" pitchFamily="50" charset="-128"/>
              </a:rPr>
              <a:t>/</a:t>
            </a:r>
            <a:r>
              <a:rPr lang="ja-JP" altLang="en-US" sz="2400" b="1" dirty="0">
                <a:ln w="0">
                  <a:solidFill>
                    <a:schemeClr val="bg1"/>
                  </a:solidFill>
                </a:ln>
                <a:latin typeface="ＭＳ Ｐゴシック" panose="020B0600070205080204" pitchFamily="50" charset="-128"/>
                <a:ea typeface="ＭＳ Ｐゴシック" panose="020B0600070205080204" pitchFamily="50" charset="-128"/>
              </a:rPr>
              <a:t>オンライン参加</a:t>
            </a:r>
            <a:r>
              <a:rPr lang="ja-JP" altLang="en-US" sz="1600" b="1" u="sng" dirty="0">
                <a:ln w="0">
                  <a:solidFill>
                    <a:schemeClr val="bg1"/>
                  </a:solidFill>
                </a:ln>
                <a:solidFill>
                  <a:srgbClr val="FF0000"/>
                </a:solidFill>
                <a:latin typeface="ＭＳ Ｐゴシック" panose="020B0600070205080204" pitchFamily="50" charset="-128"/>
                <a:ea typeface="ＭＳ Ｐゴシック" panose="020B0600070205080204" pitchFamily="50" charset="-128"/>
              </a:rPr>
              <a:t>（</a:t>
            </a:r>
            <a:r>
              <a:rPr lang="en-US" altLang="ja-JP" sz="1600" b="1" u="sng" dirty="0">
                <a:ln w="0">
                  <a:solidFill>
                    <a:schemeClr val="bg1"/>
                  </a:solidFill>
                </a:ln>
                <a:solidFill>
                  <a:srgbClr val="FF0000"/>
                </a:solidFill>
                <a:latin typeface="ＭＳ Ｐゴシック" panose="020B0600070205080204" pitchFamily="50" charset="-128"/>
                <a:ea typeface="ＭＳ Ｐゴシック" panose="020B0600070205080204" pitchFamily="50" charset="-128"/>
              </a:rPr>
              <a:t>※</a:t>
            </a:r>
            <a:r>
              <a:rPr lang="ja-JP" altLang="en-US" sz="1600" b="1" u="sng" dirty="0">
                <a:ln w="0">
                  <a:solidFill>
                    <a:schemeClr val="bg1"/>
                  </a:solidFill>
                </a:ln>
                <a:solidFill>
                  <a:srgbClr val="FF0000"/>
                </a:solidFill>
                <a:latin typeface="ＭＳ Ｐゴシック" panose="020B0600070205080204" pitchFamily="50" charset="-128"/>
                <a:ea typeface="ＭＳ Ｐゴシック" panose="020B0600070205080204" pitchFamily="50" charset="-128"/>
              </a:rPr>
              <a:t>左記どちらかに〇をつけて下さい。）</a:t>
            </a:r>
          </a:p>
        </p:txBody>
      </p:sp>
      <p:sp>
        <p:nvSpPr>
          <p:cNvPr id="9" name="Text Box 1">
            <a:extLst>
              <a:ext uri="{FF2B5EF4-FFF2-40B4-BE49-F238E27FC236}">
                <a16:creationId xmlns:a16="http://schemas.microsoft.com/office/drawing/2014/main" id="{144B3C87-9C4F-8D83-47FC-7CEF8BDB114E}"/>
              </a:ext>
            </a:extLst>
          </p:cNvPr>
          <p:cNvSpPr txBox="1">
            <a:spLocks noChangeArrowheads="1"/>
          </p:cNvSpPr>
          <p:nvPr/>
        </p:nvSpPr>
        <p:spPr bwMode="auto">
          <a:xfrm>
            <a:off x="560269" y="8812123"/>
            <a:ext cx="6936252" cy="1758672"/>
          </a:xfrm>
          <a:prstGeom prst="rect">
            <a:avLst/>
          </a:prstGeom>
          <a:solidFill>
            <a:srgbClr val="FFFFFF"/>
          </a:solidFill>
          <a:ln w="6350">
            <a:solidFill>
              <a:srgbClr val="000000"/>
            </a:solidFill>
            <a:miter lim="800000"/>
            <a:headEnd/>
            <a:tailEnd/>
          </a:ln>
          <a:effectLst/>
          <a:extLst>
            <a:ext uri="{AF507438-7753-43E0-B8FC-AC1667EBCBE1}">
              <a14:hiddenEffects xmlns:a14="http://schemas.microsoft.com/office/drawing/2010/main">
                <a:effectLst>
                  <a:outerShdw dist="45791" dir="3378596" algn="ctr" rotWithShape="0">
                    <a:srgbClr val="4D4D4D">
                      <a:alpha val="80000"/>
                    </a:srgbClr>
                  </a:outerShdw>
                </a:effectLst>
              </a14:hiddenEffects>
            </a:ext>
          </a:extLst>
        </p:spPr>
        <p:txBody>
          <a:bodyPr vert="horz" wrap="square" lIns="73800" tIns="8890" rIns="73800" bIns="8890" numCol="1" anchor="t" anchorCtr="0" compatLnSpc="1">
            <a:prstTxWarp prst="textNoShape">
              <a:avLst/>
            </a:prstTxWarp>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800" dirty="0"/>
              <a:t>申込方法</a:t>
            </a:r>
            <a:endParaRPr kumimoji="0" lang="en-US" altLang="ja-JP" sz="1800" dirty="0"/>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Arial" panose="020B0604020202020204" pitchFamily="34" charset="0"/>
              </a:rPr>
              <a:t>本申込書を</a:t>
            </a:r>
            <a:r>
              <a:rPr kumimoji="0" lang="en-US" altLang="ja-JP" sz="1800" dirty="0"/>
              <a:t>FAX</a:t>
            </a:r>
            <a:r>
              <a:rPr kumimoji="0" lang="ja-JP" altLang="en-US" sz="1800" b="0" i="0" u="none" strike="noStrike" cap="none" normalizeH="0" baseline="0" dirty="0">
                <a:ln>
                  <a:noFill/>
                </a:ln>
                <a:solidFill>
                  <a:schemeClr val="tx1"/>
                </a:solidFill>
                <a:effectLst/>
                <a:latin typeface="Arial" panose="020B0604020202020204" pitchFamily="34" charset="0"/>
              </a:rPr>
              <a:t>または右</a:t>
            </a:r>
            <a:r>
              <a:rPr kumimoji="0" lang="en-US" altLang="ja-JP" sz="1800" b="0" i="0" u="none" strike="noStrike" cap="none" normalizeH="0" baseline="0" dirty="0">
                <a:ln>
                  <a:noFill/>
                </a:ln>
                <a:solidFill>
                  <a:schemeClr val="tx1"/>
                </a:solidFill>
                <a:effectLst/>
                <a:latin typeface="Arial" panose="020B0604020202020204" pitchFamily="34" charset="0"/>
              </a:rPr>
              <a:t>QR</a:t>
            </a:r>
            <a:r>
              <a:rPr kumimoji="0" lang="ja-JP" altLang="en-US" sz="1800" b="0" i="0" u="none" strike="noStrike" cap="none" normalizeH="0" baseline="0" dirty="0">
                <a:ln>
                  <a:noFill/>
                </a:ln>
                <a:solidFill>
                  <a:schemeClr val="tx1"/>
                </a:solidFill>
                <a:effectLst/>
                <a:latin typeface="Arial" panose="020B0604020202020204" pitchFamily="34" charset="0"/>
              </a:rPr>
              <a:t>コードを読み込み参加フォームからお申し込み下さい。</a:t>
            </a:r>
            <a:endParaRPr kumimoji="0" lang="en-US" altLang="ja-JP" sz="1800" b="0" i="0" u="none" strike="noStrike" cap="none" normalizeH="0" baseline="0" dirty="0">
              <a:ln>
                <a:noFill/>
              </a:ln>
              <a:solidFill>
                <a:schemeClr val="tx1"/>
              </a:solidFill>
              <a:effectLst/>
              <a:latin typeface="Arial" panose="020B0604020202020204" pitchFamily="34"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800" dirty="0"/>
              <a:t>本会</a:t>
            </a:r>
            <a:r>
              <a:rPr kumimoji="0" lang="en-US" altLang="ja-JP" sz="1800" dirty="0"/>
              <a:t>HP</a:t>
            </a:r>
            <a:r>
              <a:rPr kumimoji="0" lang="ja-JP" altLang="en-US" sz="1800" dirty="0"/>
              <a:t>に参加申込書および参加フォームを掲載</a:t>
            </a:r>
            <a:endParaRPr kumimoji="0" lang="en-US" altLang="ja-JP" sz="1800" dirty="0"/>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Arial" panose="020B0604020202020204" pitchFamily="34" charset="0"/>
              </a:rPr>
              <a:t>しておりますので、岩手県中小企業団体中央会</a:t>
            </a:r>
            <a:endParaRPr kumimoji="0" lang="en-US" altLang="ja-JP" sz="1800" b="0" i="0" u="none" strike="noStrike" cap="none" normalizeH="0" baseline="0" dirty="0">
              <a:ln>
                <a:noFill/>
              </a:ln>
              <a:solidFill>
                <a:schemeClr val="tx1"/>
              </a:solidFill>
              <a:effectLst/>
              <a:latin typeface="Arial" panose="020B0604020202020204" pitchFamily="34" charset="0"/>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Arial" panose="020B0604020202020204" pitchFamily="34" charset="0"/>
              </a:rPr>
              <a:t>（</a:t>
            </a:r>
            <a:r>
              <a:rPr kumimoji="0" lang="en-US" altLang="ja-JP" sz="1800" b="0" i="0" u="none" strike="noStrike" cap="none" normalizeH="0" baseline="0" dirty="0">
                <a:ln>
                  <a:noFill/>
                </a:ln>
                <a:solidFill>
                  <a:schemeClr val="tx1"/>
                </a:solidFill>
                <a:effectLst/>
                <a:latin typeface="Arial" panose="020B0604020202020204" pitchFamily="34" charset="0"/>
                <a:hlinkClick r:id="rId2"/>
              </a:rPr>
              <a:t>https://www.ginga.or.jp/</a:t>
            </a:r>
            <a:r>
              <a:rPr kumimoji="0" lang="ja-JP" altLang="en-US" sz="1800" b="0" i="0" u="none" strike="noStrike" cap="none" normalizeH="0" baseline="0" dirty="0">
                <a:ln>
                  <a:noFill/>
                </a:ln>
                <a:solidFill>
                  <a:schemeClr val="tx1"/>
                </a:solidFill>
                <a:effectLst/>
                <a:latin typeface="Arial" panose="020B0604020202020204" pitchFamily="34" charset="0"/>
              </a:rPr>
              <a:t>）で</a:t>
            </a:r>
            <a:r>
              <a:rPr kumimoji="0" lang="ja-JP" altLang="en-US" sz="1800" dirty="0"/>
              <a:t>検索ください！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pic>
        <p:nvPicPr>
          <p:cNvPr id="12" name="図 11">
            <a:extLst>
              <a:ext uri="{FF2B5EF4-FFF2-40B4-BE49-F238E27FC236}">
                <a16:creationId xmlns:a16="http://schemas.microsoft.com/office/drawing/2014/main" id="{1F83A216-6E16-0AAE-E963-DB565FB61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68358" y="9384832"/>
            <a:ext cx="1046948" cy="1046948"/>
          </a:xfrm>
          <a:prstGeom prst="rect">
            <a:avLst/>
          </a:prstGeom>
        </p:spPr>
      </p:pic>
    </p:spTree>
    <p:extLst>
      <p:ext uri="{BB962C8B-B14F-4D97-AF65-F5344CB8AC3E}">
        <p14:creationId xmlns:p14="http://schemas.microsoft.com/office/powerpoint/2010/main" val="3076770163"/>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egoe　メイリオ">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2.potx" id="{A2FFFB87-B135-4F6F-93C3-31EBF096B488}" vid="{48EE3F0C-4BC7-4324-B8FB-B9F6BD660F74}"/>
    </a:ext>
  </a:extLst>
</a:theme>
</file>

<file path=docProps/app.xml><?xml version="1.0" encoding="utf-8"?>
<Properties xmlns="http://schemas.openxmlformats.org/officeDocument/2006/extended-properties" xmlns:vt="http://schemas.openxmlformats.org/officeDocument/2006/docPropsVTypes">
  <Template>16学術会セミナー</Template>
  <TotalTime>0</TotalTime>
  <Words>861</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ＭＳ Ｐゴシック</vt:lpstr>
      <vt:lpstr>ＭＳ 明朝</vt:lpstr>
      <vt:lpstr>メイリオ</vt:lpstr>
      <vt:lpstr>游明朝</vt:lpstr>
      <vt:lpstr>Arial</vt:lpstr>
      <vt:lpstr>Century</vt:lpstr>
      <vt:lpstr>Segoe UI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2015-04-28T11:50:18Z</dcterms:created>
  <dcterms:modified xsi:type="dcterms:W3CDTF">2024-10-28T00:48:42Z</dcterms:modified>
</cp:coreProperties>
</file>